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4"/>
  </p:sldMasterIdLst>
  <p:notesMasterIdLst>
    <p:notesMasterId r:id="rId20"/>
  </p:notesMasterIdLst>
  <p:handoutMasterIdLst>
    <p:handoutMasterId r:id="rId21"/>
  </p:handoutMasterIdLst>
  <p:sldIdLst>
    <p:sldId id="388" r:id="rId5"/>
    <p:sldId id="391" r:id="rId6"/>
    <p:sldId id="392" r:id="rId7"/>
    <p:sldId id="394" r:id="rId8"/>
    <p:sldId id="393" r:id="rId9"/>
    <p:sldId id="395" r:id="rId10"/>
    <p:sldId id="397" r:id="rId11"/>
    <p:sldId id="398" r:id="rId12"/>
    <p:sldId id="399" r:id="rId13"/>
    <p:sldId id="400" r:id="rId14"/>
    <p:sldId id="406" r:id="rId15"/>
    <p:sldId id="401" r:id="rId16"/>
    <p:sldId id="402" r:id="rId17"/>
    <p:sldId id="404" r:id="rId18"/>
    <p:sldId id="4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  <a:srgbClr val="FFE285"/>
    <a:srgbClr val="C0E399"/>
    <a:srgbClr val="85D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/>
              <a:t>Total Foreign Students to Malta 2012-2022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80041935274359E-2"/>
          <c:y val="0.16239640806199257"/>
          <c:w val="0.89416819021101834"/>
          <c:h val="0.732322013037755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3362787637418257E-2"/>
                  <c:y val="4.655883305909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A-49F6-A569-53FE5849C0FE}"/>
                </c:ext>
              </c:extLst>
            </c:dLbl>
            <c:dLbl>
              <c:idx val="9"/>
              <c:layout>
                <c:manualLayout>
                  <c:x val="-5.3575885768489442E-2"/>
                  <c:y val="-5.2463190894478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3A-49F6-A569-53FE5849C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81911</c:v>
                </c:pt>
                <c:pt idx="1">
                  <c:v>74992</c:v>
                </c:pt>
                <c:pt idx="2">
                  <c:v>77550</c:v>
                </c:pt>
                <c:pt idx="3">
                  <c:v>75524</c:v>
                </c:pt>
                <c:pt idx="4">
                  <c:v>76730</c:v>
                </c:pt>
                <c:pt idx="5">
                  <c:v>87190</c:v>
                </c:pt>
                <c:pt idx="6">
                  <c:v>87112</c:v>
                </c:pt>
                <c:pt idx="7">
                  <c:v>83610</c:v>
                </c:pt>
                <c:pt idx="8">
                  <c:v>16491</c:v>
                </c:pt>
                <c:pt idx="9">
                  <c:v>27853</c:v>
                </c:pt>
                <c:pt idx="10">
                  <c:v>56675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3A-49F6-A569-53FE5849C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515808"/>
        <c:axId val="678520400"/>
      </c:lineChart>
      <c:catAx>
        <c:axId val="6785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78520400"/>
        <c:crosses val="autoZero"/>
        <c:auto val="1"/>
        <c:lblAlgn val="ctr"/>
        <c:lblOffset val="100"/>
        <c:noMultiLvlLbl val="0"/>
      </c:catAx>
      <c:valAx>
        <c:axId val="67852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785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 sz="1400" dirty="0">
                <a:solidFill>
                  <a:schemeClr val="tx1"/>
                </a:solidFill>
              </a:rPr>
              <a:t>Type of Employment in ELT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Full-time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Teaching staff</c:v>
                </c:pt>
                <c:pt idx="1">
                  <c:v>Non-teaching staff</c:v>
                </c:pt>
                <c:pt idx="2">
                  <c:v>Total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0.22168284789644013</c:v>
                </c:pt>
                <c:pt idx="1">
                  <c:v>0.65753424657534243</c:v>
                </c:pt>
                <c:pt idx="2">
                  <c:v>0.42716049382716048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8-4E6A-9275-19040F66F5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Teaching staff</c:v>
                </c:pt>
                <c:pt idx="1">
                  <c:v>Non-teaching staff</c:v>
                </c:pt>
                <c:pt idx="2">
                  <c:v>Total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0.23624595469255663</c:v>
                </c:pt>
                <c:pt idx="1">
                  <c:v>7.2407045009784732E-2</c:v>
                </c:pt>
                <c:pt idx="2">
                  <c:v>0.17530864197530865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8-4E6A-9275-19040F66F5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Teaching staff</c:v>
                </c:pt>
                <c:pt idx="1">
                  <c:v>Non-teaching staff</c:v>
                </c:pt>
                <c:pt idx="2">
                  <c:v>Total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0.54207119741100329</c:v>
                </c:pt>
                <c:pt idx="1">
                  <c:v>0.27005870841487278</c:v>
                </c:pt>
                <c:pt idx="2">
                  <c:v>0.39753086419753086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38-4E6A-9275-19040F66F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591160"/>
        <c:axId val="845597720"/>
      </c:barChart>
      <c:catAx>
        <c:axId val="84559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45597720"/>
        <c:crosses val="autoZero"/>
        <c:auto val="1"/>
        <c:lblAlgn val="ctr"/>
        <c:lblOffset val="100"/>
        <c:noMultiLvlLbl val="0"/>
      </c:catAx>
      <c:valAx>
        <c:axId val="845597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4559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400"/>
              <a:t>Share of Teaching and Non-teaching staff at ELT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5000"/>
                  <a:satMod val="1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75E-49AC-A815-D6768A11F526}"/>
              </c:ext>
            </c:extLst>
          </c:dPt>
          <c:dPt>
            <c:idx val="1"/>
            <c:bubble3D val="0"/>
            <c:spPr>
              <a:solidFill>
                <a:schemeClr val="accent2">
                  <a:tint val="55000"/>
                  <a:satMod val="1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75E-49AC-A815-D6768A11F52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Teaching staff</c:v>
                </c:pt>
                <c:pt idx="1">
                  <c:v>Non-teaching staff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.0%">
                  <c:v>0.5473870682019486</c:v>
                </c:pt>
                <c:pt idx="1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E-49AC-A815-D6768A11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B-4137-8216-C3BB0C7E8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758283076766062E-3"/>
                  <c:y val="-2.8195480375501633E-3"/>
                </c:manualLayout>
              </c:layout>
              <c:tx>
                <c:rich>
                  <a:bodyPr/>
                  <a:lstStyle/>
                  <a:p>
                    <a:fld id="{9B9EB08B-D295-496D-8E90-6B7017FB69B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EB-4137-8216-C3BB0C7E8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9245</c:v>
                </c:pt>
                <c:pt idx="1">
                  <c:v>7427</c:v>
                </c:pt>
                <c:pt idx="2">
                  <c:v>7169</c:v>
                </c:pt>
                <c:pt idx="3">
                  <c:v>4278</c:v>
                </c:pt>
                <c:pt idx="4">
                  <c:v>3623</c:v>
                </c:pt>
                <c:pt idx="5">
                  <c:v>3111</c:v>
                </c:pt>
                <c:pt idx="6">
                  <c:v>3029</c:v>
                </c:pt>
                <c:pt idx="7">
                  <c:v>2325</c:v>
                </c:pt>
                <c:pt idx="8">
                  <c:v>2090</c:v>
                </c:pt>
                <c:pt idx="9">
                  <c:v>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EB-4137-8216-C3BB0C7E8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8441264"/>
        <c:axId val="678443232"/>
      </c:barChart>
      <c:catAx>
        <c:axId val="678441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78443232"/>
        <c:crosses val="autoZero"/>
        <c:auto val="1"/>
        <c:lblAlgn val="ctr"/>
        <c:lblOffset val="100"/>
        <c:noMultiLvlLbl val="0"/>
      </c:catAx>
      <c:valAx>
        <c:axId val="67844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7844126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TEFL Students Visiting Malta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599622445009965E-2"/>
          <c:y val="0.15482716116149006"/>
          <c:w val="0.89296539215524873"/>
          <c:h val="0.539245237582613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81-49FD-B441-B79773010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3501</c:v>
                </c:pt>
                <c:pt idx="1">
                  <c:v>4694</c:v>
                </c:pt>
                <c:pt idx="2">
                  <c:v>6896</c:v>
                </c:pt>
                <c:pt idx="3">
                  <c:v>7530</c:v>
                </c:pt>
                <c:pt idx="4">
                  <c:v>6574</c:v>
                </c:pt>
                <c:pt idx="5">
                  <c:v>9848</c:v>
                </c:pt>
                <c:pt idx="6">
                  <c:v>18457</c:v>
                </c:pt>
                <c:pt idx="7">
                  <c:v>8802</c:v>
                </c:pt>
                <c:pt idx="8">
                  <c:v>7474</c:v>
                </c:pt>
                <c:pt idx="9">
                  <c:v>5656</c:v>
                </c:pt>
                <c:pt idx="10">
                  <c:v>2968</c:v>
                </c:pt>
                <c:pt idx="11">
                  <c:v>1210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81-49FD-B441-B79773010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81-49FD-B441-B79773010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1196</c:v>
                </c:pt>
                <c:pt idx="1">
                  <c:v>850</c:v>
                </c:pt>
                <c:pt idx="2">
                  <c:v>785</c:v>
                </c:pt>
                <c:pt idx="3">
                  <c:v>826</c:v>
                </c:pt>
                <c:pt idx="4">
                  <c:v>1172</c:v>
                </c:pt>
                <c:pt idx="5">
                  <c:v>5423</c:v>
                </c:pt>
                <c:pt idx="6">
                  <c:v>7283</c:v>
                </c:pt>
                <c:pt idx="7">
                  <c:v>2492</c:v>
                </c:pt>
                <c:pt idx="8">
                  <c:v>2156</c:v>
                </c:pt>
                <c:pt idx="9">
                  <c:v>2974</c:v>
                </c:pt>
                <c:pt idx="10">
                  <c:v>1462</c:v>
                </c:pt>
                <c:pt idx="11">
                  <c:v>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81-49FD-B441-B79773010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2628624417970124E-2"/>
                  <c:y val="-2.2678178031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81-49FD-B441-B79773010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555</c:v>
                </c:pt>
                <c:pt idx="1">
                  <c:v>1252</c:v>
                </c:pt>
                <c:pt idx="2">
                  <c:v>1892</c:v>
                </c:pt>
                <c:pt idx="3">
                  <c:v>3951</c:v>
                </c:pt>
                <c:pt idx="4">
                  <c:v>3425</c:v>
                </c:pt>
                <c:pt idx="5">
                  <c:v>3937</c:v>
                </c:pt>
                <c:pt idx="6">
                  <c:v>12261</c:v>
                </c:pt>
                <c:pt idx="7">
                  <c:v>9900</c:v>
                </c:pt>
                <c:pt idx="8">
                  <c:v>5127</c:v>
                </c:pt>
                <c:pt idx="9">
                  <c:v>5503</c:v>
                </c:pt>
                <c:pt idx="10">
                  <c:v>3124</c:v>
                </c:pt>
                <c:pt idx="11">
                  <c:v>5441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81-49FD-B441-B79773010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1306104"/>
        <c:axId val="681307744"/>
      </c:lineChart>
      <c:catAx>
        <c:axId val="68130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81307744"/>
        <c:crosses val="autoZero"/>
        <c:auto val="1"/>
        <c:lblAlgn val="ctr"/>
        <c:lblOffset val="100"/>
        <c:noMultiLvlLbl val="0"/>
      </c:catAx>
      <c:valAx>
        <c:axId val="6813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81306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/>
              <a:t>Average number of student weeks per student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Italy</c:v>
                </c:pt>
                <c:pt idx="1">
                  <c:v>France</c:v>
                </c:pt>
                <c:pt idx="2">
                  <c:v>Poland</c:v>
                </c:pt>
                <c:pt idx="3">
                  <c:v>Germany</c:v>
                </c:pt>
                <c:pt idx="4">
                  <c:v>Spain</c:v>
                </c:pt>
                <c:pt idx="5">
                  <c:v>Czech Republic</c:v>
                </c:pt>
                <c:pt idx="6">
                  <c:v>Belgium</c:v>
                </c:pt>
                <c:pt idx="7">
                  <c:v>Austria</c:v>
                </c:pt>
                <c:pt idx="8">
                  <c:v>Slovakia</c:v>
                </c:pt>
                <c:pt idx="9">
                  <c:v>Hungary</c:v>
                </c:pt>
                <c:pt idx="10">
                  <c:v>Japan</c:v>
                </c:pt>
                <c:pt idx="11">
                  <c:v>Switzerland</c:v>
                </c:pt>
                <c:pt idx="12">
                  <c:v>Colombia</c:v>
                </c:pt>
                <c:pt idx="13">
                  <c:v>Turkey</c:v>
                </c:pt>
                <c:pt idx="14">
                  <c:v>South Korea</c:v>
                </c:pt>
                <c:pt idx="15">
                  <c:v>Russia</c:v>
                </c:pt>
                <c:pt idx="16">
                  <c:v>Brazil</c:v>
                </c:pt>
                <c:pt idx="17">
                  <c:v>China</c:v>
                </c:pt>
                <c:pt idx="18">
                  <c:v>Chile</c:v>
                </c:pt>
                <c:pt idx="19">
                  <c:v>Ukraine</c:v>
                </c:pt>
              </c:strCache>
            </c:strRef>
          </c:cat>
          <c:val>
            <c:numRef>
              <c:f>Sheet1!$B$2:$B$21</c:f>
              <c:numCache>
                <c:formatCode>#,##0.0</c:formatCode>
                <c:ptCount val="20"/>
                <c:pt idx="0">
                  <c:v>2.0349996136908022</c:v>
                </c:pt>
                <c:pt idx="1">
                  <c:v>2.8885533478235819</c:v>
                </c:pt>
                <c:pt idx="2">
                  <c:v>1.7893875642823749</c:v>
                </c:pt>
                <c:pt idx="3">
                  <c:v>2.0863240539624988</c:v>
                </c:pt>
                <c:pt idx="4">
                  <c:v>3.4206272673003637</c:v>
                </c:pt>
                <c:pt idx="5">
                  <c:v>2.1230348598769631</c:v>
                </c:pt>
                <c:pt idx="6">
                  <c:v>3.8164031090860338</c:v>
                </c:pt>
                <c:pt idx="7">
                  <c:v>1.393241167434716</c:v>
                </c:pt>
                <c:pt idx="8">
                  <c:v>2.5595562475671412</c:v>
                </c:pt>
                <c:pt idx="9">
                  <c:v>2.0887419523229473</c:v>
                </c:pt>
                <c:pt idx="10">
                  <c:v>8.3990944677639874</c:v>
                </c:pt>
                <c:pt idx="11">
                  <c:v>3.7068592057761718</c:v>
                </c:pt>
                <c:pt idx="12">
                  <c:v>14.540002365837305</c:v>
                </c:pt>
                <c:pt idx="13">
                  <c:v>9.6863013698630134</c:v>
                </c:pt>
                <c:pt idx="14">
                  <c:v>13.299200799200783</c:v>
                </c:pt>
                <c:pt idx="15">
                  <c:v>4.0854994629430763</c:v>
                </c:pt>
                <c:pt idx="16">
                  <c:v>5.2121647509578564</c:v>
                </c:pt>
                <c:pt idx="17">
                  <c:v>9.8741496598639458</c:v>
                </c:pt>
                <c:pt idx="18">
                  <c:v>13.071428571428566</c:v>
                </c:pt>
                <c:pt idx="19">
                  <c:v>4.3366402116402059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B-42C4-B609-D9146E4D4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119176"/>
        <c:axId val="607122128"/>
      </c:barChart>
      <c:catAx>
        <c:axId val="60711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7122128"/>
        <c:crosses val="autoZero"/>
        <c:auto val="1"/>
        <c:lblAlgn val="ctr"/>
        <c:lblOffset val="100"/>
        <c:noMultiLvlLbl val="0"/>
      </c:catAx>
      <c:valAx>
        <c:axId val="6071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711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400" dirty="0"/>
              <a:t>Share of students by type of course followed </a:t>
            </a:r>
          </a:p>
          <a:p>
            <a:pPr>
              <a:defRPr sz="1400"/>
            </a:pPr>
            <a:r>
              <a:rPr lang="en-US" sz="1400" dirty="0"/>
              <a:t>Year 2022</a:t>
            </a:r>
          </a:p>
        </c:rich>
      </c:tx>
      <c:layout>
        <c:manualLayout>
          <c:xMode val="edge"/>
          <c:yMode val="edge"/>
          <c:x val="0.10224552482863515"/>
          <c:y val="3.1890365294689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89511875727833"/>
          <c:y val="0.31012685349836333"/>
          <c:w val="0.40910882971503088"/>
          <c:h val="0.60371786630883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0C-4612-A15A-60C2793F6D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0C-4612-A15A-60C2793F6D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0C-4612-A15A-60C2793F6D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0C-4612-A15A-60C2793F6D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0C-4612-A15A-60C2793F6D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General English: Standard</c:v>
                </c:pt>
                <c:pt idx="1">
                  <c:v>General English:
Small</c:v>
                </c:pt>
                <c:pt idx="2">
                  <c:v>Intensive English</c:v>
                </c:pt>
                <c:pt idx="3">
                  <c:v>English specific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3.3030436700485222E-2</c:v>
                </c:pt>
                <c:pt idx="1">
                  <c:v>4.9404499338332594E-3</c:v>
                </c:pt>
                <c:pt idx="2">
                  <c:v>0.69432730480811644</c:v>
                </c:pt>
                <c:pt idx="3">
                  <c:v>0.2070401411557124</c:v>
                </c:pt>
                <c:pt idx="4">
                  <c:v>6.0661667401852672E-2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E-41EA-8C59-015D36B21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59339510540355"/>
          <c:y val="0.36043503352366835"/>
          <c:w val="0.3707826719950742"/>
          <c:h val="0.45696936779229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Share of students by market and by type of course followed</a:t>
            </a:r>
          </a:p>
          <a:p>
            <a:pPr>
              <a:defRPr/>
            </a:pPr>
            <a:r>
              <a:rPr lang="en-GB"/>
              <a:t>Year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32587571792631"/>
          <c:y val="0.1561279149192176"/>
          <c:w val="0.7951046932539183"/>
          <c:h val="0.663892873232289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Turkey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6.0897782585181179E-2</c:v>
                </c:pt>
                <c:pt idx="1">
                  <c:v>2.625555405951259E-2</c:v>
                </c:pt>
                <c:pt idx="2">
                  <c:v>5.942251360022318E-2</c:v>
                </c:pt>
                <c:pt idx="3">
                  <c:v>3.9036933146330062E-2</c:v>
                </c:pt>
                <c:pt idx="4">
                  <c:v>2.7601435274634281E-2</c:v>
                </c:pt>
                <c:pt idx="5">
                  <c:v>1.4143362262937963E-2</c:v>
                </c:pt>
                <c:pt idx="6">
                  <c:v>1.3205678441729944E-2</c:v>
                </c:pt>
                <c:pt idx="7">
                  <c:v>4.774193548387097E-2</c:v>
                </c:pt>
                <c:pt idx="8">
                  <c:v>3.5406698564593303E-2</c:v>
                </c:pt>
                <c:pt idx="9">
                  <c:v>1.2328767123287671E-2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2-4CC1-8EB8-FD7561E7D3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Intensive English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Turkey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0.79361817198485662</c:v>
                </c:pt>
                <c:pt idx="1">
                  <c:v>0.6639289080382389</c:v>
                </c:pt>
                <c:pt idx="2">
                  <c:v>0.51834286511368388</c:v>
                </c:pt>
                <c:pt idx="3">
                  <c:v>0.67508181393174382</c:v>
                </c:pt>
                <c:pt idx="4">
                  <c:v>0.70135247032845704</c:v>
                </c:pt>
                <c:pt idx="5">
                  <c:v>0.75120540019286408</c:v>
                </c:pt>
                <c:pt idx="6">
                  <c:v>0.75008253549026083</c:v>
                </c:pt>
                <c:pt idx="7">
                  <c:v>0.89118279569892478</c:v>
                </c:pt>
                <c:pt idx="8">
                  <c:v>0.66028708133971292</c:v>
                </c:pt>
                <c:pt idx="9">
                  <c:v>0.81712328767123288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2-4CC1-8EB8-FD7561E7D3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English specific purposes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Turkey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0.10795024337479719</c:v>
                </c:pt>
                <c:pt idx="1">
                  <c:v>0.26228625286118218</c:v>
                </c:pt>
                <c:pt idx="2">
                  <c:v>0.34886316083135721</c:v>
                </c:pt>
                <c:pt idx="3">
                  <c:v>0.18910705937353903</c:v>
                </c:pt>
                <c:pt idx="4">
                  <c:v>0.21363510902566935</c:v>
                </c:pt>
                <c:pt idx="5">
                  <c:v>0.17325618772099002</c:v>
                </c:pt>
                <c:pt idx="6">
                  <c:v>0.19940574447012216</c:v>
                </c:pt>
                <c:pt idx="7">
                  <c:v>4.2150537634408604E-2</c:v>
                </c:pt>
                <c:pt idx="8">
                  <c:v>0.23540669856459331</c:v>
                </c:pt>
                <c:pt idx="9">
                  <c:v>0.12465753424657534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2-4CC1-8EB8-FD7561E7D3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Turkey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0">
                  <c:v>3.7533802055164954E-2</c:v>
                </c:pt>
                <c:pt idx="1">
                  <c:v>4.7529285041066377E-2</c:v>
                </c:pt>
                <c:pt idx="2">
                  <c:v>7.3371460454735665E-2</c:v>
                </c:pt>
                <c:pt idx="3">
                  <c:v>9.6774193548387094E-2</c:v>
                </c:pt>
                <c:pt idx="4">
                  <c:v>5.7410985371239308E-2</c:v>
                </c:pt>
                <c:pt idx="5">
                  <c:v>6.1395049823207974E-2</c:v>
                </c:pt>
                <c:pt idx="6">
                  <c:v>3.7306041597887092E-2</c:v>
                </c:pt>
                <c:pt idx="7">
                  <c:v>1.8924731182795699E-2</c:v>
                </c:pt>
                <c:pt idx="8">
                  <c:v>6.8899521531100474E-2</c:v>
                </c:pt>
                <c:pt idx="9">
                  <c:v>4.5890410958904108E-2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2-4CC1-8EB8-FD7561E7D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1058320"/>
        <c:axId val="601054712"/>
      </c:barChart>
      <c:catAx>
        <c:axId val="601058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1054712"/>
        <c:crosses val="autoZero"/>
        <c:auto val="1"/>
        <c:lblAlgn val="ctr"/>
        <c:lblOffset val="100"/>
        <c:noMultiLvlLbl val="0"/>
      </c:catAx>
      <c:valAx>
        <c:axId val="6010547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010583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Type of Accommodation Used by Foreign Students following courses in local licensed ELT schools in Year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693214384001558E-2"/>
          <c:y val="0.17903268983826451"/>
          <c:w val="0.92915660141544387"/>
          <c:h val="0.61455495739343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59914698729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A-4537-938F-9223D4DF4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Hotel</c:v>
                </c:pt>
                <c:pt idx="1">
                  <c:v>Hostel / Residence / Guesthouse</c:v>
                </c:pt>
                <c:pt idx="2">
                  <c:v>Host family</c:v>
                </c:pt>
                <c:pt idx="3">
                  <c:v>Holiday Furnished Premises (HFP)</c:v>
                </c:pt>
                <c:pt idx="4">
                  <c:v>Accommodation not provided by the school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0.17729157476841642</c:v>
                </c:pt>
                <c:pt idx="1">
                  <c:v>0.27477723864137626</c:v>
                </c:pt>
                <c:pt idx="2">
                  <c:v>0.18344949272165859</c:v>
                </c:pt>
                <c:pt idx="3">
                  <c:v>4.9951477723864136E-2</c:v>
                </c:pt>
                <c:pt idx="4">
                  <c:v>0.27911777679752975</c:v>
                </c:pt>
                <c:pt idx="5">
                  <c:v>3.541243934715483E-2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A-4537-938F-9223D4DF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292616"/>
        <c:axId val="660285400"/>
      </c:barChart>
      <c:catAx>
        <c:axId val="66029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60285400"/>
        <c:crosses val="autoZero"/>
        <c:auto val="1"/>
        <c:lblAlgn val="ctr"/>
        <c:lblOffset val="100"/>
        <c:noMultiLvlLbl val="0"/>
      </c:catAx>
      <c:valAx>
        <c:axId val="66028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6029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dirty="0"/>
              <a:t>Share of student population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62976524143941"/>
          <c:y val="0.15951044398980793"/>
          <c:w val="0.74038215879371705"/>
          <c:h val="0.75152015192143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 and under</c:v>
                </c:pt>
                <c:pt idx="1">
                  <c:v>16-17</c:v>
                </c:pt>
                <c:pt idx="2">
                  <c:v>18-25</c:v>
                </c:pt>
                <c:pt idx="3">
                  <c:v>26-35</c:v>
                </c:pt>
                <c:pt idx="4">
                  <c:v>36-49</c:v>
                </c:pt>
                <c:pt idx="5">
                  <c:v>50 and over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0.2411645346272607</c:v>
                </c:pt>
                <c:pt idx="1">
                  <c:v>0.17729157476841642</c:v>
                </c:pt>
                <c:pt idx="2">
                  <c:v>0.23701808557565063</c:v>
                </c:pt>
                <c:pt idx="3">
                  <c:v>0.13711513012792237</c:v>
                </c:pt>
                <c:pt idx="4">
                  <c:v>0.12555800617556243</c:v>
                </c:pt>
                <c:pt idx="5">
                  <c:v>8.1852668725187469E-2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6-4716-A9D1-C8081F918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2772952"/>
        <c:axId val="682769344"/>
      </c:barChart>
      <c:catAx>
        <c:axId val="682772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82769344"/>
        <c:crosses val="autoZero"/>
        <c:auto val="1"/>
        <c:lblAlgn val="ctr"/>
        <c:lblOffset val="100"/>
        <c:noMultiLvlLbl val="0"/>
      </c:catAx>
      <c:valAx>
        <c:axId val="68276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8277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 dirty="0"/>
              <a:t>Student Population by Age Group</a:t>
            </a:r>
            <a:r>
              <a:rPr lang="en-GB" baseline="0" dirty="0"/>
              <a:t> – Year 2022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71527850245868"/>
          <c:y val="0.10129616673261206"/>
          <c:w val="0.78847795426748801"/>
          <c:h val="0.709590258307846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 and
under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B9-4B7A-9EF0-18DC890FF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0.37144402379664682</c:v>
                </c:pt>
                <c:pt idx="1">
                  <c:v>0.31479736098020733</c:v>
                </c:pt>
                <c:pt idx="2">
                  <c:v>0.30869019389036129</c:v>
                </c:pt>
                <c:pt idx="3">
                  <c:v>0.332398316970547</c:v>
                </c:pt>
                <c:pt idx="4">
                  <c:v>6.9003588186585703E-3</c:v>
                </c:pt>
                <c:pt idx="5">
                  <c:v>0.19768563162970107</c:v>
                </c:pt>
                <c:pt idx="6">
                  <c:v>7.7583360845163415E-2</c:v>
                </c:pt>
                <c:pt idx="7">
                  <c:v>0.35010752688172042</c:v>
                </c:pt>
                <c:pt idx="8">
                  <c:v>0.23684210526315788</c:v>
                </c:pt>
                <c:pt idx="9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9-4B7A-9EF0-18DC890FF5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B9-4B7A-9EF0-18DC890FF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0.29561925365062197</c:v>
                </c:pt>
                <c:pt idx="1">
                  <c:v>0.19725326511377406</c:v>
                </c:pt>
                <c:pt idx="2">
                  <c:v>0.18482354582229041</c:v>
                </c:pt>
                <c:pt idx="3">
                  <c:v>0.15077138849929875</c:v>
                </c:pt>
                <c:pt idx="4">
                  <c:v>4.7198454319624619E-2</c:v>
                </c:pt>
                <c:pt idx="5">
                  <c:v>0.16264866602378655</c:v>
                </c:pt>
                <c:pt idx="6">
                  <c:v>6.5037966325519975E-2</c:v>
                </c:pt>
                <c:pt idx="7">
                  <c:v>0.41806451612903228</c:v>
                </c:pt>
                <c:pt idx="8">
                  <c:v>0.22488038277511962</c:v>
                </c:pt>
                <c:pt idx="9">
                  <c:v>2.442528735632184E-2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9-4B7A-9EF0-18DC890FF5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0.13975121687398595</c:v>
                </c:pt>
                <c:pt idx="1">
                  <c:v>0.26309411606301331</c:v>
                </c:pt>
                <c:pt idx="2">
                  <c:v>0.15776258892453621</c:v>
                </c:pt>
                <c:pt idx="3">
                  <c:v>6.1944834034595608E-2</c:v>
                </c:pt>
                <c:pt idx="4">
                  <c:v>0.30968810378139661</c:v>
                </c:pt>
                <c:pt idx="5">
                  <c:v>0.29765348762455801</c:v>
                </c:pt>
                <c:pt idx="6">
                  <c:v>0.58633212281280955</c:v>
                </c:pt>
                <c:pt idx="7">
                  <c:v>0.13849462365591397</c:v>
                </c:pt>
                <c:pt idx="8">
                  <c:v>0.13110047846889952</c:v>
                </c:pt>
                <c:pt idx="9">
                  <c:v>0.28160919540229884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B9-4B7A-9EF0-18DC890FF5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26-35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B9-4B7A-9EF0-18DC890FF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5.2136289886425095E-2</c:v>
                </c:pt>
                <c:pt idx="1">
                  <c:v>6.7052645751985995E-2</c:v>
                </c:pt>
                <c:pt idx="2">
                  <c:v>8.7878365183428647E-2</c:v>
                </c:pt>
                <c:pt idx="3">
                  <c:v>7.5035063113604486E-2</c:v>
                </c:pt>
                <c:pt idx="4">
                  <c:v>0.45431962462048026</c:v>
                </c:pt>
                <c:pt idx="5">
                  <c:v>0.11411121825779492</c:v>
                </c:pt>
                <c:pt idx="6">
                  <c:v>0.16606140640475403</c:v>
                </c:pt>
                <c:pt idx="7">
                  <c:v>1.1612903225806452E-2</c:v>
                </c:pt>
                <c:pt idx="8">
                  <c:v>6.9377990430622011E-2</c:v>
                </c:pt>
                <c:pt idx="9">
                  <c:v>0.40517241379310343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9-4B7A-9EF0-18DC890FF53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36-49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6.7712276906435914E-2</c:v>
                </c:pt>
                <c:pt idx="1">
                  <c:v>8.6172074861990036E-2</c:v>
                </c:pt>
                <c:pt idx="2">
                  <c:v>0.11689217464081463</c:v>
                </c:pt>
                <c:pt idx="3">
                  <c:v>0.25128564749883125</c:v>
                </c:pt>
                <c:pt idx="4">
                  <c:v>0.16367651117858129</c:v>
                </c:pt>
                <c:pt idx="5">
                  <c:v>0.13854066216650596</c:v>
                </c:pt>
                <c:pt idx="6">
                  <c:v>6.9659953780125447E-2</c:v>
                </c:pt>
                <c:pt idx="7">
                  <c:v>3.870967741935484E-2</c:v>
                </c:pt>
                <c:pt idx="8">
                  <c:v>0.22631578947368422</c:v>
                </c:pt>
                <c:pt idx="9">
                  <c:v>0.18438697318007663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B9-4B7A-9EF0-18DC890FF53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 and
over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Italy</c:v>
                </c:pt>
                <c:pt idx="1">
                  <c:v>France</c:v>
                </c:pt>
                <c:pt idx="2">
                  <c:v>Germany</c:v>
                </c:pt>
                <c:pt idx="3">
                  <c:v>Poland</c:v>
                </c:pt>
                <c:pt idx="4">
                  <c:v>Colombia</c:v>
                </c:pt>
                <c:pt idx="5">
                  <c:v>Spain</c:v>
                </c:pt>
                <c:pt idx="6">
                  <c:v>Japan</c:v>
                </c:pt>
                <c:pt idx="7">
                  <c:v>Austria</c:v>
                </c:pt>
                <c:pt idx="8">
                  <c:v>Czech Republic</c:v>
                </c:pt>
                <c:pt idx="9">
                  <c:v>Brazil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7.3336938885884259E-2</c:v>
                </c:pt>
                <c:pt idx="1">
                  <c:v>7.163053722902922E-2</c:v>
                </c:pt>
                <c:pt idx="2">
                  <c:v>0.14395313153856884</c:v>
                </c:pt>
                <c:pt idx="3">
                  <c:v>0.12856474988312294</c:v>
                </c:pt>
                <c:pt idx="4">
                  <c:v>1.8216947281258625E-2</c:v>
                </c:pt>
                <c:pt idx="5">
                  <c:v>8.9360334297653485E-2</c:v>
                </c:pt>
                <c:pt idx="6">
                  <c:v>3.53251898316276E-2</c:v>
                </c:pt>
                <c:pt idx="7">
                  <c:v>4.3010752688172046E-2</c:v>
                </c:pt>
                <c:pt idx="8">
                  <c:v>0.11148325358851674</c:v>
                </c:pt>
                <c:pt idx="9">
                  <c:v>8.7164750957854406E-2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9-4B7A-9EF0-18DC890FF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78557288"/>
        <c:axId val="778558272"/>
      </c:barChart>
      <c:catAx>
        <c:axId val="778557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778558272"/>
        <c:crosses val="autoZero"/>
        <c:auto val="1"/>
        <c:lblAlgn val="ctr"/>
        <c:lblOffset val="100"/>
        <c:noMultiLvlLbl val="0"/>
      </c:catAx>
      <c:valAx>
        <c:axId val="7785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7785572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57628008114132"/>
          <c:y val="0.89619056038693201"/>
          <c:w val="0.79165913377564712"/>
          <c:h val="8.4728318081132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507EF-9D70-4145-98D3-863154CF08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B5E9FA-3A11-4F86-8572-30B7C25E33E1}">
      <dgm:prSet phldrT="[Text]"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Italy (16.3%)</a:t>
          </a:r>
        </a:p>
      </dgm:t>
    </dgm:pt>
    <dgm:pt modelId="{7C5C80EE-C3B8-4F71-88E2-400EF671EF05}" type="parTrans" cxnId="{47A890C9-2589-4A38-B424-9B26C4AE29E3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EF7E18-9E61-4313-B0C0-668C77BE606E}" type="sibTrans" cxnId="{47A890C9-2589-4A38-B424-9B26C4AE29E3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540EEE-6D9E-4559-9C63-4B163B5FBA65}">
      <dgm:prSet phldrT="[Text]"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France (13.1%)</a:t>
          </a:r>
        </a:p>
      </dgm:t>
    </dgm:pt>
    <dgm:pt modelId="{241DC400-EF1C-498E-8642-FBD79277C5D1}" type="parTrans" cxnId="{2F645C0F-7462-4124-AE18-42F09930C0A2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94DDEA-4C2F-4175-BD5A-01A6DADAD5B5}" type="sibTrans" cxnId="{2F645C0F-7462-4124-AE18-42F09930C0A2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77ADDB0-137D-45E9-989D-B46709C3B3C5}">
      <dgm:prSet phldrT="[Text]"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Germany (12.6%)</a:t>
          </a:r>
        </a:p>
      </dgm:t>
    </dgm:pt>
    <dgm:pt modelId="{03155108-9B15-437C-B095-DCD84CD13AA4}" type="parTrans" cxnId="{F68156A2-9542-46F6-ADF0-C3AF6FFE378A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0DBD7A-437D-4DC6-B954-94ADE843DF5B}" type="sibTrans" cxnId="{F68156A2-9542-46F6-ADF0-C3AF6FFE378A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37DCEE-F7EF-4AB5-97D7-681D08E91827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Poland (7.5%)</a:t>
          </a:r>
        </a:p>
      </dgm:t>
    </dgm:pt>
    <dgm:pt modelId="{203ED999-204A-4C04-9A7C-619629EED96F}" type="parTrans" cxnId="{CE2DC5D1-3166-45B1-B34E-D432113D74C9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A014CE-9624-4356-AC1A-96D0A673AF27}" type="sibTrans" cxnId="{CE2DC5D1-3166-45B1-B34E-D432113D74C9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D82ADAE-1C0A-4DF0-9927-D3A52CBECCC2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Colombia (6.4%)</a:t>
          </a:r>
        </a:p>
      </dgm:t>
    </dgm:pt>
    <dgm:pt modelId="{0B9B5B89-6C87-4D39-BE54-8CF16930DBB3}" type="parTrans" cxnId="{4D03578F-637C-48F7-A624-A6977AB61235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BD10D71-DCFE-48D7-8996-0F804D3A4702}" type="sibTrans" cxnId="{4D03578F-637C-48F7-A624-A6977AB61235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BFC21C-E37B-4716-BEED-94951D6457FE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Spain (5.5%</a:t>
          </a:r>
        </a:p>
      </dgm:t>
    </dgm:pt>
    <dgm:pt modelId="{DF95E294-4833-42DC-A341-E98BBAEB1BFB}" type="parTrans" cxnId="{8756312A-A31A-42B2-B82F-B9AE8B5526EB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116525-BDD4-4811-A039-9A2E4538C5A5}" type="sibTrans" cxnId="{8756312A-A31A-42B2-B82F-B9AE8B5526EB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4FF626-2289-4DF5-AD09-EF6A1FCD1AF8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Japan (5.3%)</a:t>
          </a:r>
        </a:p>
      </dgm:t>
    </dgm:pt>
    <dgm:pt modelId="{61A2E2B8-E60C-4B66-A3E7-E6B022F7E2E5}" type="parTrans" cxnId="{DE3D9611-7A4E-43C9-9449-7AD24C265561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FD36B5-9415-489F-A9DD-3758F789516F}" type="sibTrans" cxnId="{DE3D9611-7A4E-43C9-9449-7AD24C265561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B7450B-195E-41A0-AA6A-F8DD14E0FBAD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Austria (4.1%)</a:t>
          </a:r>
        </a:p>
      </dgm:t>
    </dgm:pt>
    <dgm:pt modelId="{3DB10E24-1449-474E-9C96-4F69892DD88E}" type="parTrans" cxnId="{EE0F7D30-AC44-41C2-A7A1-5279842741FF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A91A71-1314-43D8-B9BF-E1DFCB28780B}" type="sibTrans" cxnId="{EE0F7D30-AC44-41C2-A7A1-5279842741FF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BF6DAE-87D1-4FA4-B64E-BB41196C86D0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Czech Republic (3.7%)</a:t>
          </a:r>
        </a:p>
      </dgm:t>
    </dgm:pt>
    <dgm:pt modelId="{61BAF8AA-C8D0-4060-BA5E-93CD622755CD}" type="parTrans" cxnId="{1F61ABD4-EC66-427D-87DD-92B171057FD3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84221C-6D5A-4870-94BC-C1AD5EF3447E}" type="sibTrans" cxnId="{1F61ABD4-EC66-427D-87DD-92B171057FD3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700C91-DCDC-4855-A498-2FE9692C4CB5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Brazil (3.7%)</a:t>
          </a:r>
        </a:p>
      </dgm:t>
    </dgm:pt>
    <dgm:pt modelId="{6DC2C213-356A-4427-B4E9-E8AB19B3DF87}" type="parTrans" cxnId="{4D1E1358-CDB6-4EE4-8109-39303C5E6E5D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1F3190-4003-47D9-BB1B-8D380EB3AE34}" type="sibTrans" cxnId="{4D1E1358-CDB6-4EE4-8109-39303C5E6E5D}">
      <dgm:prSet/>
      <dgm:spPr/>
      <dgm:t>
        <a:bodyPr/>
        <a:lstStyle/>
        <a:p>
          <a:endParaRPr lang="en-GB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447878-4239-47CC-8BDC-F3F4E2D625EC}" type="pres">
      <dgm:prSet presAssocID="{F9D507EF-9D70-4145-98D3-863154CF089A}" presName="linearFlow" presStyleCnt="0">
        <dgm:presLayoutVars>
          <dgm:dir/>
          <dgm:resizeHandles val="exact"/>
        </dgm:presLayoutVars>
      </dgm:prSet>
      <dgm:spPr/>
    </dgm:pt>
    <dgm:pt modelId="{B56C022D-D3DB-47E4-B5F0-6F4986A7EB81}" type="pres">
      <dgm:prSet presAssocID="{3DB5E9FA-3A11-4F86-8572-30B7C25E33E1}" presName="composite" presStyleCnt="0"/>
      <dgm:spPr/>
    </dgm:pt>
    <dgm:pt modelId="{E0DA006F-CBF6-468F-9EE2-0259C4DD7D03}" type="pres">
      <dgm:prSet presAssocID="{3DB5E9FA-3A11-4F86-8572-30B7C25E33E1}" presName="imgShp" presStyleLbl="f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BBF0BA9-0498-4AC7-8987-D1BA8CBF5939}" type="pres">
      <dgm:prSet presAssocID="{3DB5E9FA-3A11-4F86-8572-30B7C25E33E1}" presName="txShp" presStyleLbl="node1" presStyleIdx="0" presStyleCnt="10">
        <dgm:presLayoutVars>
          <dgm:bulletEnabled val="1"/>
        </dgm:presLayoutVars>
      </dgm:prSet>
      <dgm:spPr/>
    </dgm:pt>
    <dgm:pt modelId="{928C0F20-A424-4F11-8EE0-76E4A03D03F7}" type="pres">
      <dgm:prSet presAssocID="{ACEF7E18-9E61-4313-B0C0-668C77BE606E}" presName="spacing" presStyleCnt="0"/>
      <dgm:spPr/>
    </dgm:pt>
    <dgm:pt modelId="{10A7AEC1-2F85-49F9-86A8-905EB6BE2802}" type="pres">
      <dgm:prSet presAssocID="{AE540EEE-6D9E-4559-9C63-4B163B5FBA65}" presName="composite" presStyleCnt="0"/>
      <dgm:spPr/>
    </dgm:pt>
    <dgm:pt modelId="{10E3C1B4-B0E0-4F3E-9E21-9CBB24191512}" type="pres">
      <dgm:prSet presAssocID="{AE540EEE-6D9E-4559-9C63-4B163B5FBA65}" presName="imgShp" presStyleLbl="fgImgPlac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0CE591-A86E-48F6-A4A5-6B45AB61DD47}" type="pres">
      <dgm:prSet presAssocID="{AE540EEE-6D9E-4559-9C63-4B163B5FBA65}" presName="txShp" presStyleLbl="node1" presStyleIdx="1" presStyleCnt="10">
        <dgm:presLayoutVars>
          <dgm:bulletEnabled val="1"/>
        </dgm:presLayoutVars>
      </dgm:prSet>
      <dgm:spPr/>
    </dgm:pt>
    <dgm:pt modelId="{C2DCD684-6182-48D2-969C-E0E73894B6E7}" type="pres">
      <dgm:prSet presAssocID="{E994DDEA-4C2F-4175-BD5A-01A6DADAD5B5}" presName="spacing" presStyleCnt="0"/>
      <dgm:spPr/>
    </dgm:pt>
    <dgm:pt modelId="{8FBD3213-D70A-4310-821C-BEB09EA5B24F}" type="pres">
      <dgm:prSet presAssocID="{677ADDB0-137D-45E9-989D-B46709C3B3C5}" presName="composite" presStyleCnt="0"/>
      <dgm:spPr/>
    </dgm:pt>
    <dgm:pt modelId="{04C4288A-394F-4C4D-A4A9-3824B55F8F7E}" type="pres">
      <dgm:prSet presAssocID="{677ADDB0-137D-45E9-989D-B46709C3B3C5}" presName="imgShp" presStyleLbl="fgImgPlac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E3AC249-F106-46E9-AB35-A100E30FD26A}" type="pres">
      <dgm:prSet presAssocID="{677ADDB0-137D-45E9-989D-B46709C3B3C5}" presName="txShp" presStyleLbl="node1" presStyleIdx="2" presStyleCnt="10">
        <dgm:presLayoutVars>
          <dgm:bulletEnabled val="1"/>
        </dgm:presLayoutVars>
      </dgm:prSet>
      <dgm:spPr/>
    </dgm:pt>
    <dgm:pt modelId="{7374BD8A-5C10-487A-AA0F-959BBF93ED5C}" type="pres">
      <dgm:prSet presAssocID="{110DBD7A-437D-4DC6-B954-94ADE843DF5B}" presName="spacing" presStyleCnt="0"/>
      <dgm:spPr/>
    </dgm:pt>
    <dgm:pt modelId="{3D7DE1E4-52C1-4BDF-A0F4-975753EE7BB1}" type="pres">
      <dgm:prSet presAssocID="{5937DCEE-F7EF-4AB5-97D7-681D08E91827}" presName="composite" presStyleCnt="0"/>
      <dgm:spPr/>
    </dgm:pt>
    <dgm:pt modelId="{0F4D426D-9D90-406D-9519-DD243242D30B}" type="pres">
      <dgm:prSet presAssocID="{5937DCEE-F7EF-4AB5-97D7-681D08E91827}" presName="imgShp" presStyleLbl="fgImgPlac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D9F02B15-AFDA-4984-9116-D6420C78A9D6}" type="pres">
      <dgm:prSet presAssocID="{5937DCEE-F7EF-4AB5-97D7-681D08E91827}" presName="txShp" presStyleLbl="node1" presStyleIdx="3" presStyleCnt="10">
        <dgm:presLayoutVars>
          <dgm:bulletEnabled val="1"/>
        </dgm:presLayoutVars>
      </dgm:prSet>
      <dgm:spPr/>
    </dgm:pt>
    <dgm:pt modelId="{6E1CD461-3B22-42B8-8458-4D761A4186AD}" type="pres">
      <dgm:prSet presAssocID="{DAA014CE-9624-4356-AC1A-96D0A673AF27}" presName="spacing" presStyleCnt="0"/>
      <dgm:spPr/>
    </dgm:pt>
    <dgm:pt modelId="{7DD6E307-92AF-4790-94AE-B139167BF02B}" type="pres">
      <dgm:prSet presAssocID="{1D82ADAE-1C0A-4DF0-9927-D3A52CBECCC2}" presName="composite" presStyleCnt="0"/>
      <dgm:spPr/>
    </dgm:pt>
    <dgm:pt modelId="{887F44F0-254B-40E0-A5CD-E1C5345F8889}" type="pres">
      <dgm:prSet presAssocID="{1D82ADAE-1C0A-4DF0-9927-D3A52CBECCC2}" presName="imgShp" presStyleLbl="fg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0241BE-3082-4BCD-9D55-9243ED895238}" type="pres">
      <dgm:prSet presAssocID="{1D82ADAE-1C0A-4DF0-9927-D3A52CBECCC2}" presName="txShp" presStyleLbl="node1" presStyleIdx="4" presStyleCnt="10">
        <dgm:presLayoutVars>
          <dgm:bulletEnabled val="1"/>
        </dgm:presLayoutVars>
      </dgm:prSet>
      <dgm:spPr/>
    </dgm:pt>
    <dgm:pt modelId="{D13DDA63-5243-4EEA-83E1-E0963FF586FB}" type="pres">
      <dgm:prSet presAssocID="{ABD10D71-DCFE-48D7-8996-0F804D3A4702}" presName="spacing" presStyleCnt="0"/>
      <dgm:spPr/>
    </dgm:pt>
    <dgm:pt modelId="{86CF8629-BA8D-474D-BCBF-2FD1EB6F617E}" type="pres">
      <dgm:prSet presAssocID="{2FBFC21C-E37B-4716-BEED-94951D6457FE}" presName="composite" presStyleCnt="0"/>
      <dgm:spPr/>
    </dgm:pt>
    <dgm:pt modelId="{7FDBD86B-47C0-43FA-B94B-FB13FDB3FA4C}" type="pres">
      <dgm:prSet presAssocID="{2FBFC21C-E37B-4716-BEED-94951D6457FE}" presName="imgShp" presStyleLbl="fgImgPlac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918592A-31A1-48ED-90BE-64BE98BDF02A}" type="pres">
      <dgm:prSet presAssocID="{2FBFC21C-E37B-4716-BEED-94951D6457FE}" presName="txShp" presStyleLbl="node1" presStyleIdx="5" presStyleCnt="10">
        <dgm:presLayoutVars>
          <dgm:bulletEnabled val="1"/>
        </dgm:presLayoutVars>
      </dgm:prSet>
      <dgm:spPr/>
    </dgm:pt>
    <dgm:pt modelId="{CC7D46D3-C23E-4E05-BFEF-4B2696844557}" type="pres">
      <dgm:prSet presAssocID="{93116525-BDD4-4811-A039-9A2E4538C5A5}" presName="spacing" presStyleCnt="0"/>
      <dgm:spPr/>
    </dgm:pt>
    <dgm:pt modelId="{B76280ED-2BFA-49D6-99F1-8DB66EF9F338}" type="pres">
      <dgm:prSet presAssocID="{C34FF626-2289-4DF5-AD09-EF6A1FCD1AF8}" presName="composite" presStyleCnt="0"/>
      <dgm:spPr/>
    </dgm:pt>
    <dgm:pt modelId="{A4242DFA-D550-4D21-A175-72FA5F98B957}" type="pres">
      <dgm:prSet presAssocID="{C34FF626-2289-4DF5-AD09-EF6A1FCD1AF8}" presName="imgShp" presStyleLbl="fgImgPlac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3FEF607-5582-4E7F-B352-21FE6B316154}" type="pres">
      <dgm:prSet presAssocID="{C34FF626-2289-4DF5-AD09-EF6A1FCD1AF8}" presName="txShp" presStyleLbl="node1" presStyleIdx="6" presStyleCnt="10">
        <dgm:presLayoutVars>
          <dgm:bulletEnabled val="1"/>
        </dgm:presLayoutVars>
      </dgm:prSet>
      <dgm:spPr/>
    </dgm:pt>
    <dgm:pt modelId="{67A7A92F-CA92-4EA3-9A97-2422769D7DA5}" type="pres">
      <dgm:prSet presAssocID="{FCFD36B5-9415-489F-A9DD-3758F789516F}" presName="spacing" presStyleCnt="0"/>
      <dgm:spPr/>
    </dgm:pt>
    <dgm:pt modelId="{4F42462A-5C07-4D85-9AC6-36F9EF79CC9D}" type="pres">
      <dgm:prSet presAssocID="{5DB7450B-195E-41A0-AA6A-F8DD14E0FBAD}" presName="composite" presStyleCnt="0"/>
      <dgm:spPr/>
    </dgm:pt>
    <dgm:pt modelId="{F019A285-D53B-4091-B85C-FB5B2FC36056}" type="pres">
      <dgm:prSet presAssocID="{5DB7450B-195E-41A0-AA6A-F8DD14E0FBAD}" presName="imgShp" presStyleLbl="fgImgPlac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57F4088-AC3B-464D-B68B-C47AF76FB154}" type="pres">
      <dgm:prSet presAssocID="{5DB7450B-195E-41A0-AA6A-F8DD14E0FBAD}" presName="txShp" presStyleLbl="node1" presStyleIdx="7" presStyleCnt="10">
        <dgm:presLayoutVars>
          <dgm:bulletEnabled val="1"/>
        </dgm:presLayoutVars>
      </dgm:prSet>
      <dgm:spPr/>
    </dgm:pt>
    <dgm:pt modelId="{D04E2E72-E9FE-4157-8267-C9DB69AEB736}" type="pres">
      <dgm:prSet presAssocID="{06A91A71-1314-43D8-B9BF-E1DFCB28780B}" presName="spacing" presStyleCnt="0"/>
      <dgm:spPr/>
    </dgm:pt>
    <dgm:pt modelId="{5E56C665-FDC9-4B47-92D0-2A1BE69E7A72}" type="pres">
      <dgm:prSet presAssocID="{7DBF6DAE-87D1-4FA4-B64E-BB41196C86D0}" presName="composite" presStyleCnt="0"/>
      <dgm:spPr/>
    </dgm:pt>
    <dgm:pt modelId="{7BA51416-5F04-48D6-AF19-F3EA25830702}" type="pres">
      <dgm:prSet presAssocID="{7DBF6DAE-87D1-4FA4-B64E-BB41196C86D0}" presName="imgShp" presStyleLbl="fgImgPlac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1570E51-DC3E-4A9A-94E5-66BE6EA23E54}" type="pres">
      <dgm:prSet presAssocID="{7DBF6DAE-87D1-4FA4-B64E-BB41196C86D0}" presName="txShp" presStyleLbl="node1" presStyleIdx="8" presStyleCnt="10">
        <dgm:presLayoutVars>
          <dgm:bulletEnabled val="1"/>
        </dgm:presLayoutVars>
      </dgm:prSet>
      <dgm:spPr/>
    </dgm:pt>
    <dgm:pt modelId="{6016CDA6-16AB-4998-9001-1E95362BBF8F}" type="pres">
      <dgm:prSet presAssocID="{9384221C-6D5A-4870-94BC-C1AD5EF3447E}" presName="spacing" presStyleCnt="0"/>
      <dgm:spPr/>
    </dgm:pt>
    <dgm:pt modelId="{2C3362B6-8BE2-4A94-9607-BF827F908F85}" type="pres">
      <dgm:prSet presAssocID="{89700C91-DCDC-4855-A498-2FE9692C4CB5}" presName="composite" presStyleCnt="0"/>
      <dgm:spPr/>
    </dgm:pt>
    <dgm:pt modelId="{BCE94069-409B-4577-84F3-527E3A17D421}" type="pres">
      <dgm:prSet presAssocID="{89700C91-DCDC-4855-A498-2FE9692C4CB5}" presName="imgShp" presStyleLbl="fgImgPlac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28B1791-09F9-4177-837C-04BC1A1C8075}" type="pres">
      <dgm:prSet presAssocID="{89700C91-DCDC-4855-A498-2FE9692C4CB5}" presName="txShp" presStyleLbl="node1" presStyleIdx="9" presStyleCnt="10">
        <dgm:presLayoutVars>
          <dgm:bulletEnabled val="1"/>
        </dgm:presLayoutVars>
      </dgm:prSet>
      <dgm:spPr/>
    </dgm:pt>
  </dgm:ptLst>
  <dgm:cxnLst>
    <dgm:cxn modelId="{2F645C0F-7462-4124-AE18-42F09930C0A2}" srcId="{F9D507EF-9D70-4145-98D3-863154CF089A}" destId="{AE540EEE-6D9E-4559-9C63-4B163B5FBA65}" srcOrd="1" destOrd="0" parTransId="{241DC400-EF1C-498E-8642-FBD79277C5D1}" sibTransId="{E994DDEA-4C2F-4175-BD5A-01A6DADAD5B5}"/>
    <dgm:cxn modelId="{DE3D9611-7A4E-43C9-9449-7AD24C265561}" srcId="{F9D507EF-9D70-4145-98D3-863154CF089A}" destId="{C34FF626-2289-4DF5-AD09-EF6A1FCD1AF8}" srcOrd="6" destOrd="0" parTransId="{61A2E2B8-E60C-4B66-A3E7-E6B022F7E2E5}" sibTransId="{FCFD36B5-9415-489F-A9DD-3758F789516F}"/>
    <dgm:cxn modelId="{9DB14721-1F6C-42BB-88AA-7B85F08581FC}" type="presOf" srcId="{C34FF626-2289-4DF5-AD09-EF6A1FCD1AF8}" destId="{23FEF607-5582-4E7F-B352-21FE6B316154}" srcOrd="0" destOrd="0" presId="urn:microsoft.com/office/officeart/2005/8/layout/vList3"/>
    <dgm:cxn modelId="{8756312A-A31A-42B2-B82F-B9AE8B5526EB}" srcId="{F9D507EF-9D70-4145-98D3-863154CF089A}" destId="{2FBFC21C-E37B-4716-BEED-94951D6457FE}" srcOrd="5" destOrd="0" parTransId="{DF95E294-4833-42DC-A341-E98BBAEB1BFB}" sibTransId="{93116525-BDD4-4811-A039-9A2E4538C5A5}"/>
    <dgm:cxn modelId="{4BC1F22A-8F1D-481A-BA97-1A424556C62E}" type="presOf" srcId="{5DB7450B-195E-41A0-AA6A-F8DD14E0FBAD}" destId="{657F4088-AC3B-464D-B68B-C47AF76FB154}" srcOrd="0" destOrd="0" presId="urn:microsoft.com/office/officeart/2005/8/layout/vList3"/>
    <dgm:cxn modelId="{EE0F7D30-AC44-41C2-A7A1-5279842741FF}" srcId="{F9D507EF-9D70-4145-98D3-863154CF089A}" destId="{5DB7450B-195E-41A0-AA6A-F8DD14E0FBAD}" srcOrd="7" destOrd="0" parTransId="{3DB10E24-1449-474E-9C96-4F69892DD88E}" sibTransId="{06A91A71-1314-43D8-B9BF-E1DFCB28780B}"/>
    <dgm:cxn modelId="{118ACF56-94D4-48B8-A2A6-062C959448FC}" type="presOf" srcId="{7DBF6DAE-87D1-4FA4-B64E-BB41196C86D0}" destId="{C1570E51-DC3E-4A9A-94E5-66BE6EA23E54}" srcOrd="0" destOrd="0" presId="urn:microsoft.com/office/officeart/2005/8/layout/vList3"/>
    <dgm:cxn modelId="{4D1E1358-CDB6-4EE4-8109-39303C5E6E5D}" srcId="{F9D507EF-9D70-4145-98D3-863154CF089A}" destId="{89700C91-DCDC-4855-A498-2FE9692C4CB5}" srcOrd="9" destOrd="0" parTransId="{6DC2C213-356A-4427-B4E9-E8AB19B3DF87}" sibTransId="{201F3190-4003-47D9-BB1B-8D380EB3AE34}"/>
    <dgm:cxn modelId="{FADEBE7F-4183-4C20-8664-E0CB01E5269A}" type="presOf" srcId="{677ADDB0-137D-45E9-989D-B46709C3B3C5}" destId="{CE3AC249-F106-46E9-AB35-A100E30FD26A}" srcOrd="0" destOrd="0" presId="urn:microsoft.com/office/officeart/2005/8/layout/vList3"/>
    <dgm:cxn modelId="{FE5C7589-964C-48DD-8549-F76F9C7F889F}" type="presOf" srcId="{5937DCEE-F7EF-4AB5-97D7-681D08E91827}" destId="{D9F02B15-AFDA-4984-9116-D6420C78A9D6}" srcOrd="0" destOrd="0" presId="urn:microsoft.com/office/officeart/2005/8/layout/vList3"/>
    <dgm:cxn modelId="{4D03578F-637C-48F7-A624-A6977AB61235}" srcId="{F9D507EF-9D70-4145-98D3-863154CF089A}" destId="{1D82ADAE-1C0A-4DF0-9927-D3A52CBECCC2}" srcOrd="4" destOrd="0" parTransId="{0B9B5B89-6C87-4D39-BE54-8CF16930DBB3}" sibTransId="{ABD10D71-DCFE-48D7-8996-0F804D3A4702}"/>
    <dgm:cxn modelId="{F68156A2-9542-46F6-ADF0-C3AF6FFE378A}" srcId="{F9D507EF-9D70-4145-98D3-863154CF089A}" destId="{677ADDB0-137D-45E9-989D-B46709C3B3C5}" srcOrd="2" destOrd="0" parTransId="{03155108-9B15-437C-B095-DCD84CD13AA4}" sibTransId="{110DBD7A-437D-4DC6-B954-94ADE843DF5B}"/>
    <dgm:cxn modelId="{E221DAAF-3656-44AE-9EE4-D46B42093072}" type="presOf" srcId="{AE540EEE-6D9E-4559-9C63-4B163B5FBA65}" destId="{3D0CE591-A86E-48F6-A4A5-6B45AB61DD47}" srcOrd="0" destOrd="0" presId="urn:microsoft.com/office/officeart/2005/8/layout/vList3"/>
    <dgm:cxn modelId="{A809AAC4-63A9-43F9-BEE7-8C56C85B3862}" type="presOf" srcId="{2FBFC21C-E37B-4716-BEED-94951D6457FE}" destId="{2918592A-31A1-48ED-90BE-64BE98BDF02A}" srcOrd="0" destOrd="0" presId="urn:microsoft.com/office/officeart/2005/8/layout/vList3"/>
    <dgm:cxn modelId="{1D1425C8-78FC-4CC9-BE7F-8847479821BC}" type="presOf" srcId="{1D82ADAE-1C0A-4DF0-9927-D3A52CBECCC2}" destId="{B00241BE-3082-4BCD-9D55-9243ED895238}" srcOrd="0" destOrd="0" presId="urn:microsoft.com/office/officeart/2005/8/layout/vList3"/>
    <dgm:cxn modelId="{47A890C9-2589-4A38-B424-9B26C4AE29E3}" srcId="{F9D507EF-9D70-4145-98D3-863154CF089A}" destId="{3DB5E9FA-3A11-4F86-8572-30B7C25E33E1}" srcOrd="0" destOrd="0" parTransId="{7C5C80EE-C3B8-4F71-88E2-400EF671EF05}" sibTransId="{ACEF7E18-9E61-4313-B0C0-668C77BE606E}"/>
    <dgm:cxn modelId="{CE2DC5D1-3166-45B1-B34E-D432113D74C9}" srcId="{F9D507EF-9D70-4145-98D3-863154CF089A}" destId="{5937DCEE-F7EF-4AB5-97D7-681D08E91827}" srcOrd="3" destOrd="0" parTransId="{203ED999-204A-4C04-9A7C-619629EED96F}" sibTransId="{DAA014CE-9624-4356-AC1A-96D0A673AF27}"/>
    <dgm:cxn modelId="{1F61ABD4-EC66-427D-87DD-92B171057FD3}" srcId="{F9D507EF-9D70-4145-98D3-863154CF089A}" destId="{7DBF6DAE-87D1-4FA4-B64E-BB41196C86D0}" srcOrd="8" destOrd="0" parTransId="{61BAF8AA-C8D0-4060-BA5E-93CD622755CD}" sibTransId="{9384221C-6D5A-4870-94BC-C1AD5EF3447E}"/>
    <dgm:cxn modelId="{2AE259D5-0614-42CC-AB2B-3E88372C3FB2}" type="presOf" srcId="{89700C91-DCDC-4855-A498-2FE9692C4CB5}" destId="{228B1791-09F9-4177-837C-04BC1A1C8075}" srcOrd="0" destOrd="0" presId="urn:microsoft.com/office/officeart/2005/8/layout/vList3"/>
    <dgm:cxn modelId="{46ECDDE8-76AC-4B16-ADC3-5AC4E142D7EC}" type="presOf" srcId="{F9D507EF-9D70-4145-98D3-863154CF089A}" destId="{FF447878-4239-47CC-8BDC-F3F4E2D625EC}" srcOrd="0" destOrd="0" presId="urn:microsoft.com/office/officeart/2005/8/layout/vList3"/>
    <dgm:cxn modelId="{5446A4EE-2495-40A8-84A6-1817F3F4784D}" type="presOf" srcId="{3DB5E9FA-3A11-4F86-8572-30B7C25E33E1}" destId="{5BBF0BA9-0498-4AC7-8987-D1BA8CBF5939}" srcOrd="0" destOrd="0" presId="urn:microsoft.com/office/officeart/2005/8/layout/vList3"/>
    <dgm:cxn modelId="{A89CE6D0-0587-444A-B02D-88CF6139D5C3}" type="presParOf" srcId="{FF447878-4239-47CC-8BDC-F3F4E2D625EC}" destId="{B56C022D-D3DB-47E4-B5F0-6F4986A7EB81}" srcOrd="0" destOrd="0" presId="urn:microsoft.com/office/officeart/2005/8/layout/vList3"/>
    <dgm:cxn modelId="{3A87A99E-F263-44B8-9B57-771C70D7D2C9}" type="presParOf" srcId="{B56C022D-D3DB-47E4-B5F0-6F4986A7EB81}" destId="{E0DA006F-CBF6-468F-9EE2-0259C4DD7D03}" srcOrd="0" destOrd="0" presId="urn:microsoft.com/office/officeart/2005/8/layout/vList3"/>
    <dgm:cxn modelId="{BD37C38D-CC25-4AE4-BB9E-FF5E8998AC10}" type="presParOf" srcId="{B56C022D-D3DB-47E4-B5F0-6F4986A7EB81}" destId="{5BBF0BA9-0498-4AC7-8987-D1BA8CBF5939}" srcOrd="1" destOrd="0" presId="urn:microsoft.com/office/officeart/2005/8/layout/vList3"/>
    <dgm:cxn modelId="{31350575-0BD1-49AF-8BD2-CC92E447B799}" type="presParOf" srcId="{FF447878-4239-47CC-8BDC-F3F4E2D625EC}" destId="{928C0F20-A424-4F11-8EE0-76E4A03D03F7}" srcOrd="1" destOrd="0" presId="urn:microsoft.com/office/officeart/2005/8/layout/vList3"/>
    <dgm:cxn modelId="{093E43C4-7CEC-491B-A7A3-2B1DEA75D01B}" type="presParOf" srcId="{FF447878-4239-47CC-8BDC-F3F4E2D625EC}" destId="{10A7AEC1-2F85-49F9-86A8-905EB6BE2802}" srcOrd="2" destOrd="0" presId="urn:microsoft.com/office/officeart/2005/8/layout/vList3"/>
    <dgm:cxn modelId="{BC9182C7-53FE-4CE0-BF40-F03A236299B5}" type="presParOf" srcId="{10A7AEC1-2F85-49F9-86A8-905EB6BE2802}" destId="{10E3C1B4-B0E0-4F3E-9E21-9CBB24191512}" srcOrd="0" destOrd="0" presId="urn:microsoft.com/office/officeart/2005/8/layout/vList3"/>
    <dgm:cxn modelId="{8DFBFFCD-7369-4C9E-90C5-D1649FE166A8}" type="presParOf" srcId="{10A7AEC1-2F85-49F9-86A8-905EB6BE2802}" destId="{3D0CE591-A86E-48F6-A4A5-6B45AB61DD47}" srcOrd="1" destOrd="0" presId="urn:microsoft.com/office/officeart/2005/8/layout/vList3"/>
    <dgm:cxn modelId="{7C74A935-38B7-4EBE-80CE-818F6AE18135}" type="presParOf" srcId="{FF447878-4239-47CC-8BDC-F3F4E2D625EC}" destId="{C2DCD684-6182-48D2-969C-E0E73894B6E7}" srcOrd="3" destOrd="0" presId="urn:microsoft.com/office/officeart/2005/8/layout/vList3"/>
    <dgm:cxn modelId="{19960B6E-33C0-4FA8-A76E-CA6897D4A3CC}" type="presParOf" srcId="{FF447878-4239-47CC-8BDC-F3F4E2D625EC}" destId="{8FBD3213-D70A-4310-821C-BEB09EA5B24F}" srcOrd="4" destOrd="0" presId="urn:microsoft.com/office/officeart/2005/8/layout/vList3"/>
    <dgm:cxn modelId="{CE269D74-1258-4C2A-A638-4D981DCDE334}" type="presParOf" srcId="{8FBD3213-D70A-4310-821C-BEB09EA5B24F}" destId="{04C4288A-394F-4C4D-A4A9-3824B55F8F7E}" srcOrd="0" destOrd="0" presId="urn:microsoft.com/office/officeart/2005/8/layout/vList3"/>
    <dgm:cxn modelId="{ADCD5AD6-07A6-44C2-8B79-5ECA3CBC7484}" type="presParOf" srcId="{8FBD3213-D70A-4310-821C-BEB09EA5B24F}" destId="{CE3AC249-F106-46E9-AB35-A100E30FD26A}" srcOrd="1" destOrd="0" presId="urn:microsoft.com/office/officeart/2005/8/layout/vList3"/>
    <dgm:cxn modelId="{294F4925-A323-4FC3-B0FA-D36689FC2ED9}" type="presParOf" srcId="{FF447878-4239-47CC-8BDC-F3F4E2D625EC}" destId="{7374BD8A-5C10-487A-AA0F-959BBF93ED5C}" srcOrd="5" destOrd="0" presId="urn:microsoft.com/office/officeart/2005/8/layout/vList3"/>
    <dgm:cxn modelId="{5231087A-50A3-43AE-B729-E3B5384D29D7}" type="presParOf" srcId="{FF447878-4239-47CC-8BDC-F3F4E2D625EC}" destId="{3D7DE1E4-52C1-4BDF-A0F4-975753EE7BB1}" srcOrd="6" destOrd="0" presId="urn:microsoft.com/office/officeart/2005/8/layout/vList3"/>
    <dgm:cxn modelId="{02ED0690-0394-46DA-B044-5C36D6BB67B3}" type="presParOf" srcId="{3D7DE1E4-52C1-4BDF-A0F4-975753EE7BB1}" destId="{0F4D426D-9D90-406D-9519-DD243242D30B}" srcOrd="0" destOrd="0" presId="urn:microsoft.com/office/officeart/2005/8/layout/vList3"/>
    <dgm:cxn modelId="{EC03E9B5-126E-4789-86C8-1329DB6C907D}" type="presParOf" srcId="{3D7DE1E4-52C1-4BDF-A0F4-975753EE7BB1}" destId="{D9F02B15-AFDA-4984-9116-D6420C78A9D6}" srcOrd="1" destOrd="0" presId="urn:microsoft.com/office/officeart/2005/8/layout/vList3"/>
    <dgm:cxn modelId="{6012A307-E397-4914-8B03-895498411502}" type="presParOf" srcId="{FF447878-4239-47CC-8BDC-F3F4E2D625EC}" destId="{6E1CD461-3B22-42B8-8458-4D761A4186AD}" srcOrd="7" destOrd="0" presId="urn:microsoft.com/office/officeart/2005/8/layout/vList3"/>
    <dgm:cxn modelId="{E4980BF9-50DC-49C7-A2D7-0818B79183D1}" type="presParOf" srcId="{FF447878-4239-47CC-8BDC-F3F4E2D625EC}" destId="{7DD6E307-92AF-4790-94AE-B139167BF02B}" srcOrd="8" destOrd="0" presId="urn:microsoft.com/office/officeart/2005/8/layout/vList3"/>
    <dgm:cxn modelId="{1B68F365-9166-441E-ABC4-1A94C6CB4572}" type="presParOf" srcId="{7DD6E307-92AF-4790-94AE-B139167BF02B}" destId="{887F44F0-254B-40E0-A5CD-E1C5345F8889}" srcOrd="0" destOrd="0" presId="urn:microsoft.com/office/officeart/2005/8/layout/vList3"/>
    <dgm:cxn modelId="{05C2A37C-7DAB-4D1D-AE02-579CBC777239}" type="presParOf" srcId="{7DD6E307-92AF-4790-94AE-B139167BF02B}" destId="{B00241BE-3082-4BCD-9D55-9243ED895238}" srcOrd="1" destOrd="0" presId="urn:microsoft.com/office/officeart/2005/8/layout/vList3"/>
    <dgm:cxn modelId="{70FEB602-74D5-4809-8373-EF0A74F2AD43}" type="presParOf" srcId="{FF447878-4239-47CC-8BDC-F3F4E2D625EC}" destId="{D13DDA63-5243-4EEA-83E1-E0963FF586FB}" srcOrd="9" destOrd="0" presId="urn:microsoft.com/office/officeart/2005/8/layout/vList3"/>
    <dgm:cxn modelId="{1A03DA4D-D799-443A-AB4E-7FA1A9A38D86}" type="presParOf" srcId="{FF447878-4239-47CC-8BDC-F3F4E2D625EC}" destId="{86CF8629-BA8D-474D-BCBF-2FD1EB6F617E}" srcOrd="10" destOrd="0" presId="urn:microsoft.com/office/officeart/2005/8/layout/vList3"/>
    <dgm:cxn modelId="{20EEE8E9-06A9-41DA-B421-CDB393D35C47}" type="presParOf" srcId="{86CF8629-BA8D-474D-BCBF-2FD1EB6F617E}" destId="{7FDBD86B-47C0-43FA-B94B-FB13FDB3FA4C}" srcOrd="0" destOrd="0" presId="urn:microsoft.com/office/officeart/2005/8/layout/vList3"/>
    <dgm:cxn modelId="{342636DE-746C-4B3B-B066-6210758B6303}" type="presParOf" srcId="{86CF8629-BA8D-474D-BCBF-2FD1EB6F617E}" destId="{2918592A-31A1-48ED-90BE-64BE98BDF02A}" srcOrd="1" destOrd="0" presId="urn:microsoft.com/office/officeart/2005/8/layout/vList3"/>
    <dgm:cxn modelId="{7084B4D7-8F8C-406B-92E6-6AD59BC39BA4}" type="presParOf" srcId="{FF447878-4239-47CC-8BDC-F3F4E2D625EC}" destId="{CC7D46D3-C23E-4E05-BFEF-4B2696844557}" srcOrd="11" destOrd="0" presId="urn:microsoft.com/office/officeart/2005/8/layout/vList3"/>
    <dgm:cxn modelId="{FF1B184D-2800-42AB-8479-0922F219BDBA}" type="presParOf" srcId="{FF447878-4239-47CC-8BDC-F3F4E2D625EC}" destId="{B76280ED-2BFA-49D6-99F1-8DB66EF9F338}" srcOrd="12" destOrd="0" presId="urn:microsoft.com/office/officeart/2005/8/layout/vList3"/>
    <dgm:cxn modelId="{EE0521D3-B565-4936-B7B3-2B2670895772}" type="presParOf" srcId="{B76280ED-2BFA-49D6-99F1-8DB66EF9F338}" destId="{A4242DFA-D550-4D21-A175-72FA5F98B957}" srcOrd="0" destOrd="0" presId="urn:microsoft.com/office/officeart/2005/8/layout/vList3"/>
    <dgm:cxn modelId="{2E8CAFD8-AE27-45DD-B0D7-8B6500D7E90A}" type="presParOf" srcId="{B76280ED-2BFA-49D6-99F1-8DB66EF9F338}" destId="{23FEF607-5582-4E7F-B352-21FE6B316154}" srcOrd="1" destOrd="0" presId="urn:microsoft.com/office/officeart/2005/8/layout/vList3"/>
    <dgm:cxn modelId="{C66A3C48-39D3-4493-9E43-391DA904827F}" type="presParOf" srcId="{FF447878-4239-47CC-8BDC-F3F4E2D625EC}" destId="{67A7A92F-CA92-4EA3-9A97-2422769D7DA5}" srcOrd="13" destOrd="0" presId="urn:microsoft.com/office/officeart/2005/8/layout/vList3"/>
    <dgm:cxn modelId="{C898BC09-3845-48F1-BCAA-A152A1738218}" type="presParOf" srcId="{FF447878-4239-47CC-8BDC-F3F4E2D625EC}" destId="{4F42462A-5C07-4D85-9AC6-36F9EF79CC9D}" srcOrd="14" destOrd="0" presId="urn:microsoft.com/office/officeart/2005/8/layout/vList3"/>
    <dgm:cxn modelId="{195E1B88-D73B-4A45-A5E3-5B36ECF18FFA}" type="presParOf" srcId="{4F42462A-5C07-4D85-9AC6-36F9EF79CC9D}" destId="{F019A285-D53B-4091-B85C-FB5B2FC36056}" srcOrd="0" destOrd="0" presId="urn:microsoft.com/office/officeart/2005/8/layout/vList3"/>
    <dgm:cxn modelId="{A138B49C-EDE4-4ADC-936C-F025042BA315}" type="presParOf" srcId="{4F42462A-5C07-4D85-9AC6-36F9EF79CC9D}" destId="{657F4088-AC3B-464D-B68B-C47AF76FB154}" srcOrd="1" destOrd="0" presId="urn:microsoft.com/office/officeart/2005/8/layout/vList3"/>
    <dgm:cxn modelId="{FEF22FD5-2033-4DCC-82A7-8F99DB460F73}" type="presParOf" srcId="{FF447878-4239-47CC-8BDC-F3F4E2D625EC}" destId="{D04E2E72-E9FE-4157-8267-C9DB69AEB736}" srcOrd="15" destOrd="0" presId="urn:microsoft.com/office/officeart/2005/8/layout/vList3"/>
    <dgm:cxn modelId="{7EDEF636-993B-4242-82B4-A991A1E2B27D}" type="presParOf" srcId="{FF447878-4239-47CC-8BDC-F3F4E2D625EC}" destId="{5E56C665-FDC9-4B47-92D0-2A1BE69E7A72}" srcOrd="16" destOrd="0" presId="urn:microsoft.com/office/officeart/2005/8/layout/vList3"/>
    <dgm:cxn modelId="{6273B6D9-2459-4546-BBB3-D1EF26C39EF5}" type="presParOf" srcId="{5E56C665-FDC9-4B47-92D0-2A1BE69E7A72}" destId="{7BA51416-5F04-48D6-AF19-F3EA25830702}" srcOrd="0" destOrd="0" presId="urn:microsoft.com/office/officeart/2005/8/layout/vList3"/>
    <dgm:cxn modelId="{F96445E4-02B9-41C2-805E-A7099F996097}" type="presParOf" srcId="{5E56C665-FDC9-4B47-92D0-2A1BE69E7A72}" destId="{C1570E51-DC3E-4A9A-94E5-66BE6EA23E54}" srcOrd="1" destOrd="0" presId="urn:microsoft.com/office/officeart/2005/8/layout/vList3"/>
    <dgm:cxn modelId="{AAE9BB2E-8EB4-477C-9EEF-29915AA00599}" type="presParOf" srcId="{FF447878-4239-47CC-8BDC-F3F4E2D625EC}" destId="{6016CDA6-16AB-4998-9001-1E95362BBF8F}" srcOrd="17" destOrd="0" presId="urn:microsoft.com/office/officeart/2005/8/layout/vList3"/>
    <dgm:cxn modelId="{BE0BF9E6-C2B0-4D54-BE08-60C13526E68E}" type="presParOf" srcId="{FF447878-4239-47CC-8BDC-F3F4E2D625EC}" destId="{2C3362B6-8BE2-4A94-9607-BF827F908F85}" srcOrd="18" destOrd="0" presId="urn:microsoft.com/office/officeart/2005/8/layout/vList3"/>
    <dgm:cxn modelId="{9110F36D-5F31-4A70-B123-243BC9D5F679}" type="presParOf" srcId="{2C3362B6-8BE2-4A94-9607-BF827F908F85}" destId="{BCE94069-409B-4577-84F3-527E3A17D421}" srcOrd="0" destOrd="0" presId="urn:microsoft.com/office/officeart/2005/8/layout/vList3"/>
    <dgm:cxn modelId="{7DDF7C9D-21F2-49EC-9FCE-0F45D0219F9D}" type="presParOf" srcId="{2C3362B6-8BE2-4A94-9607-BF827F908F85}" destId="{228B1791-09F9-4177-837C-04BC1A1C80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F0BA9-0498-4AC7-8987-D1BA8CBF5939}">
      <dsp:nvSpPr>
        <dsp:cNvPr id="0" name=""/>
        <dsp:cNvSpPr/>
      </dsp:nvSpPr>
      <dsp:spPr>
        <a:xfrm rot="10800000">
          <a:off x="689322" y="2963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Italy (16.3%)</a:t>
          </a:r>
        </a:p>
      </dsp:txBody>
      <dsp:txXfrm rot="10800000">
        <a:off x="770925" y="2963"/>
        <a:ext cx="2331134" cy="326411"/>
      </dsp:txXfrm>
    </dsp:sp>
    <dsp:sp modelId="{E0DA006F-CBF6-468F-9EE2-0259C4DD7D03}">
      <dsp:nvSpPr>
        <dsp:cNvPr id="0" name=""/>
        <dsp:cNvSpPr/>
      </dsp:nvSpPr>
      <dsp:spPr>
        <a:xfrm>
          <a:off x="526116" y="2963"/>
          <a:ext cx="326411" cy="3264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CE591-A86E-48F6-A4A5-6B45AB61DD47}">
      <dsp:nvSpPr>
        <dsp:cNvPr id="0" name=""/>
        <dsp:cNvSpPr/>
      </dsp:nvSpPr>
      <dsp:spPr>
        <a:xfrm rot="10800000">
          <a:off x="689322" y="426811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France (13.1%)</a:t>
          </a:r>
        </a:p>
      </dsp:txBody>
      <dsp:txXfrm rot="10800000">
        <a:off x="770925" y="426811"/>
        <a:ext cx="2331134" cy="326411"/>
      </dsp:txXfrm>
    </dsp:sp>
    <dsp:sp modelId="{10E3C1B4-B0E0-4F3E-9E21-9CBB24191512}">
      <dsp:nvSpPr>
        <dsp:cNvPr id="0" name=""/>
        <dsp:cNvSpPr/>
      </dsp:nvSpPr>
      <dsp:spPr>
        <a:xfrm>
          <a:off x="526116" y="426811"/>
          <a:ext cx="326411" cy="3264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AC249-F106-46E9-AB35-A100E30FD26A}">
      <dsp:nvSpPr>
        <dsp:cNvPr id="0" name=""/>
        <dsp:cNvSpPr/>
      </dsp:nvSpPr>
      <dsp:spPr>
        <a:xfrm rot="10800000">
          <a:off x="689322" y="850660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Germany (12.6%)</a:t>
          </a:r>
        </a:p>
      </dsp:txBody>
      <dsp:txXfrm rot="10800000">
        <a:off x="770925" y="850660"/>
        <a:ext cx="2331134" cy="326411"/>
      </dsp:txXfrm>
    </dsp:sp>
    <dsp:sp modelId="{04C4288A-394F-4C4D-A4A9-3824B55F8F7E}">
      <dsp:nvSpPr>
        <dsp:cNvPr id="0" name=""/>
        <dsp:cNvSpPr/>
      </dsp:nvSpPr>
      <dsp:spPr>
        <a:xfrm>
          <a:off x="526116" y="850660"/>
          <a:ext cx="326411" cy="3264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02B15-AFDA-4984-9116-D6420C78A9D6}">
      <dsp:nvSpPr>
        <dsp:cNvPr id="0" name=""/>
        <dsp:cNvSpPr/>
      </dsp:nvSpPr>
      <dsp:spPr>
        <a:xfrm rot="10800000">
          <a:off x="689322" y="1274508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Poland (7.5%)</a:t>
          </a:r>
        </a:p>
      </dsp:txBody>
      <dsp:txXfrm rot="10800000">
        <a:off x="770925" y="1274508"/>
        <a:ext cx="2331134" cy="326411"/>
      </dsp:txXfrm>
    </dsp:sp>
    <dsp:sp modelId="{0F4D426D-9D90-406D-9519-DD243242D30B}">
      <dsp:nvSpPr>
        <dsp:cNvPr id="0" name=""/>
        <dsp:cNvSpPr/>
      </dsp:nvSpPr>
      <dsp:spPr>
        <a:xfrm>
          <a:off x="526116" y="1274508"/>
          <a:ext cx="326411" cy="32641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241BE-3082-4BCD-9D55-9243ED895238}">
      <dsp:nvSpPr>
        <dsp:cNvPr id="0" name=""/>
        <dsp:cNvSpPr/>
      </dsp:nvSpPr>
      <dsp:spPr>
        <a:xfrm rot="10800000">
          <a:off x="689322" y="1698356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Colombia (6.4%)</a:t>
          </a:r>
        </a:p>
      </dsp:txBody>
      <dsp:txXfrm rot="10800000">
        <a:off x="770925" y="1698356"/>
        <a:ext cx="2331134" cy="326411"/>
      </dsp:txXfrm>
    </dsp:sp>
    <dsp:sp modelId="{887F44F0-254B-40E0-A5CD-E1C5345F8889}">
      <dsp:nvSpPr>
        <dsp:cNvPr id="0" name=""/>
        <dsp:cNvSpPr/>
      </dsp:nvSpPr>
      <dsp:spPr>
        <a:xfrm>
          <a:off x="526116" y="1698356"/>
          <a:ext cx="326411" cy="32641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8592A-31A1-48ED-90BE-64BE98BDF02A}">
      <dsp:nvSpPr>
        <dsp:cNvPr id="0" name=""/>
        <dsp:cNvSpPr/>
      </dsp:nvSpPr>
      <dsp:spPr>
        <a:xfrm rot="10800000">
          <a:off x="689322" y="2122204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Spain (5.5%</a:t>
          </a:r>
        </a:p>
      </dsp:txBody>
      <dsp:txXfrm rot="10800000">
        <a:off x="770925" y="2122204"/>
        <a:ext cx="2331134" cy="326411"/>
      </dsp:txXfrm>
    </dsp:sp>
    <dsp:sp modelId="{7FDBD86B-47C0-43FA-B94B-FB13FDB3FA4C}">
      <dsp:nvSpPr>
        <dsp:cNvPr id="0" name=""/>
        <dsp:cNvSpPr/>
      </dsp:nvSpPr>
      <dsp:spPr>
        <a:xfrm>
          <a:off x="526116" y="2122204"/>
          <a:ext cx="326411" cy="32641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EF607-5582-4E7F-B352-21FE6B316154}">
      <dsp:nvSpPr>
        <dsp:cNvPr id="0" name=""/>
        <dsp:cNvSpPr/>
      </dsp:nvSpPr>
      <dsp:spPr>
        <a:xfrm rot="10800000">
          <a:off x="689322" y="2546052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Japan (5.3%)</a:t>
          </a:r>
        </a:p>
      </dsp:txBody>
      <dsp:txXfrm rot="10800000">
        <a:off x="770925" y="2546052"/>
        <a:ext cx="2331134" cy="326411"/>
      </dsp:txXfrm>
    </dsp:sp>
    <dsp:sp modelId="{A4242DFA-D550-4D21-A175-72FA5F98B957}">
      <dsp:nvSpPr>
        <dsp:cNvPr id="0" name=""/>
        <dsp:cNvSpPr/>
      </dsp:nvSpPr>
      <dsp:spPr>
        <a:xfrm>
          <a:off x="526116" y="2546052"/>
          <a:ext cx="326411" cy="32641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F4088-AC3B-464D-B68B-C47AF76FB154}">
      <dsp:nvSpPr>
        <dsp:cNvPr id="0" name=""/>
        <dsp:cNvSpPr/>
      </dsp:nvSpPr>
      <dsp:spPr>
        <a:xfrm rot="10800000">
          <a:off x="689322" y="2969901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Austria (4.1%)</a:t>
          </a:r>
        </a:p>
      </dsp:txBody>
      <dsp:txXfrm rot="10800000">
        <a:off x="770925" y="2969901"/>
        <a:ext cx="2331134" cy="326411"/>
      </dsp:txXfrm>
    </dsp:sp>
    <dsp:sp modelId="{F019A285-D53B-4091-B85C-FB5B2FC36056}">
      <dsp:nvSpPr>
        <dsp:cNvPr id="0" name=""/>
        <dsp:cNvSpPr/>
      </dsp:nvSpPr>
      <dsp:spPr>
        <a:xfrm>
          <a:off x="526116" y="2969901"/>
          <a:ext cx="326411" cy="326411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70E51-DC3E-4A9A-94E5-66BE6EA23E54}">
      <dsp:nvSpPr>
        <dsp:cNvPr id="0" name=""/>
        <dsp:cNvSpPr/>
      </dsp:nvSpPr>
      <dsp:spPr>
        <a:xfrm rot="10800000">
          <a:off x="689322" y="3393749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Czech Republic (3.7%)</a:t>
          </a:r>
        </a:p>
      </dsp:txBody>
      <dsp:txXfrm rot="10800000">
        <a:off x="770925" y="3393749"/>
        <a:ext cx="2331134" cy="326411"/>
      </dsp:txXfrm>
    </dsp:sp>
    <dsp:sp modelId="{7BA51416-5F04-48D6-AF19-F3EA25830702}">
      <dsp:nvSpPr>
        <dsp:cNvPr id="0" name=""/>
        <dsp:cNvSpPr/>
      </dsp:nvSpPr>
      <dsp:spPr>
        <a:xfrm>
          <a:off x="526116" y="3393749"/>
          <a:ext cx="326411" cy="32641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B1791-09F9-4177-837C-04BC1A1C8075}">
      <dsp:nvSpPr>
        <dsp:cNvPr id="0" name=""/>
        <dsp:cNvSpPr/>
      </dsp:nvSpPr>
      <dsp:spPr>
        <a:xfrm rot="10800000">
          <a:off x="689322" y="3817597"/>
          <a:ext cx="2412737" cy="326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Brazil (3.7%)</a:t>
          </a:r>
        </a:p>
      </dsp:txBody>
      <dsp:txXfrm rot="10800000">
        <a:off x="770925" y="3817597"/>
        <a:ext cx="2331134" cy="326411"/>
      </dsp:txXfrm>
    </dsp:sp>
    <dsp:sp modelId="{BCE94069-409B-4577-84F3-527E3A17D421}">
      <dsp:nvSpPr>
        <dsp:cNvPr id="0" name=""/>
        <dsp:cNvSpPr/>
      </dsp:nvSpPr>
      <dsp:spPr>
        <a:xfrm>
          <a:off x="526116" y="3817597"/>
          <a:ext cx="326411" cy="326411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F0F21-915E-4741-9FE6-64D212D5E916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5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EB2C-313C-4D3C-B89A-2E8E3DF553BD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350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D98A-9916-418D-928E-5B41C9B12070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670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9E7-0128-4CD2-AFFE-3FEA6D233C1A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903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06ED-B9D3-43EC-85E9-66A5F0A261FD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3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B388-4785-4FB5-96EE-2F18D11C5303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2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0560-47BC-4508-9974-30E54542853C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140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75FB-0DB3-4F01-9F01-1241C70364D8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B8ED377-91CA-442C-9846-8FF2B34FF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610" y="5904734"/>
            <a:ext cx="1559745" cy="6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B6C4-E724-4A5E-9303-FE7F50F30255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763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A507-48CB-4139-802B-68075C29EEEF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15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5009-F74D-42D7-BC11-1F461796A515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99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AF96172-DC6B-4013-A3D4-8A5D75F7953A}" type="datetime1">
              <a:rPr lang="en-US" noProof="0" smtClean="0"/>
              <a:t>5/25/2023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1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108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DBDC3F-9BBB-813D-374A-513B22949F9E}"/>
              </a:ext>
            </a:extLst>
          </p:cNvPr>
          <p:cNvSpPr txBox="1">
            <a:spLocks/>
          </p:cNvSpPr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4100" b="1" dirty="0">
                <a:solidFill>
                  <a:srgbClr val="FFFFFF"/>
                </a:solidFill>
              </a:rPr>
              <a:t>The English Language Travel Market in Malta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4100" b="1" dirty="0">
                <a:solidFill>
                  <a:srgbClr val="FFFFFF"/>
                </a:solidFill>
              </a:rPr>
              <a:t>Year 2022</a:t>
            </a:r>
          </a:p>
        </p:txBody>
      </p:sp>
      <p:pic>
        <p:nvPicPr>
          <p:cNvPr id="1026" name="Picture 2" descr="Junior English Courses Malta | Prime Courses">
            <a:extLst>
              <a:ext uri="{FF2B5EF4-FFF2-40B4-BE49-F238E27FC236}">
                <a16:creationId xmlns:a16="http://schemas.microsoft.com/office/drawing/2014/main" id="{1A924453-0DDF-7ACF-AD92-6B379DB77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5" r="1" b="8763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53D7348-C173-AB30-2A1F-B0BE6908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592" y="5999114"/>
            <a:ext cx="1503188" cy="615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C82BB-B08C-3252-663A-DAB5A092807C}"/>
              </a:ext>
            </a:extLst>
          </p:cNvPr>
          <p:cNvSpPr txBox="1"/>
          <p:nvPr/>
        </p:nvSpPr>
        <p:spPr>
          <a:xfrm>
            <a:off x="314237" y="6196678"/>
            <a:ext cx="1750060" cy="33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18</a:t>
            </a:r>
            <a:r>
              <a:rPr lang="en-GB" sz="1600" baseline="30000" dirty="0">
                <a:solidFill>
                  <a:schemeClr val="bg1"/>
                </a:solidFill>
              </a:rPr>
              <a:t>th</a:t>
            </a:r>
            <a:r>
              <a:rPr lang="en-GB" sz="1600" dirty="0">
                <a:solidFill>
                  <a:schemeClr val="bg1"/>
                </a:solidFill>
              </a:rPr>
              <a:t> May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418A1-0C6E-32E6-7205-61790C29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4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E72A-8246-5AAA-5AAA-996DC762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43" y="587605"/>
            <a:ext cx="9875520" cy="1193800"/>
          </a:xfrm>
        </p:spPr>
        <p:txBody>
          <a:bodyPr>
            <a:normAutofit/>
          </a:bodyPr>
          <a:lstStyle/>
          <a:p>
            <a:r>
              <a:rPr lang="en-GB" dirty="0"/>
              <a:t>Type of Course Followed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E97879-1499-6E32-6964-B1B5B9FFD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676507"/>
              </p:ext>
            </p:extLst>
          </p:nvPr>
        </p:nvGraphicFramePr>
        <p:xfrm>
          <a:off x="6270712" y="1950275"/>
          <a:ext cx="4717774" cy="34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28A069-B60A-EC36-0CD2-30676C372FA7}"/>
              </a:ext>
            </a:extLst>
          </p:cNvPr>
          <p:cNvSpPr txBox="1">
            <a:spLocks/>
          </p:cNvSpPr>
          <p:nvPr/>
        </p:nvSpPr>
        <p:spPr>
          <a:xfrm>
            <a:off x="1203514" y="2155550"/>
            <a:ext cx="4628119" cy="344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Corbel" pitchFamily="34" charset="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588F8-2D3E-EDEA-AD45-2D730D22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9" name="Callout: Double Bent Line with Accent Bar 8">
            <a:extLst>
              <a:ext uri="{FF2B5EF4-FFF2-40B4-BE49-F238E27FC236}">
                <a16:creationId xmlns:a16="http://schemas.microsoft.com/office/drawing/2014/main" id="{555B1263-5410-3153-4088-8D03C6300DC7}"/>
              </a:ext>
            </a:extLst>
          </p:cNvPr>
          <p:cNvSpPr/>
          <p:nvPr/>
        </p:nvSpPr>
        <p:spPr>
          <a:xfrm>
            <a:off x="1321770" y="1856049"/>
            <a:ext cx="4386766" cy="3863971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4482"/>
              <a:gd name="adj8" fmla="val -4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popular course uptake in local licensed ELT schools was ‘Intensive English’ with a total of 39,351 students, or 69.4% out total students.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was followed by the ‘English specific’ course, with 20.7% out of total students.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‘Other’, with a share of 6.1%,  includes exam preparation courses, one-to-one lessons, combination of courses and other courses.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8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BF03-0B44-76DF-6FF9-BD96552F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82" y="388602"/>
            <a:ext cx="9875520" cy="1356360"/>
          </a:xfrm>
        </p:spPr>
        <p:txBody>
          <a:bodyPr/>
          <a:lstStyle/>
          <a:p>
            <a:r>
              <a:rPr lang="en-GB" dirty="0"/>
              <a:t>Type of Course Followed of Main Markets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E24559-666F-D452-568D-73F2C7955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731590"/>
              </p:ext>
            </p:extLst>
          </p:nvPr>
        </p:nvGraphicFramePr>
        <p:xfrm>
          <a:off x="4963885" y="1606041"/>
          <a:ext cx="5940488" cy="444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0C49F-1225-7396-6124-291339CF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41E785-CD96-A960-9E4B-F2760671AFB1}"/>
              </a:ext>
            </a:extLst>
          </p:cNvPr>
          <p:cNvSpPr txBox="1">
            <a:spLocks/>
          </p:cNvSpPr>
          <p:nvPr/>
        </p:nvSpPr>
        <p:spPr>
          <a:xfrm>
            <a:off x="615822" y="2382620"/>
            <a:ext cx="4133460" cy="199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llout: Double Bent Line 10">
            <a:extLst>
              <a:ext uri="{FF2B5EF4-FFF2-40B4-BE49-F238E27FC236}">
                <a16:creationId xmlns:a16="http://schemas.microsoft.com/office/drawing/2014/main" id="{49C5B7BF-AC66-95F7-22E5-274A32FCF41F}"/>
              </a:ext>
            </a:extLst>
          </p:cNvPr>
          <p:cNvSpPr/>
          <p:nvPr/>
        </p:nvSpPr>
        <p:spPr>
          <a:xfrm>
            <a:off x="1054359" y="2156874"/>
            <a:ext cx="3470987" cy="297595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5046"/>
              <a:gd name="adj8" fmla="val 12745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‘Intensive English’ course was the most popular intake across all markets.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was followed by the ‘English specific’ course; German students had the largest share at 35%.</a:t>
            </a:r>
          </a:p>
        </p:txBody>
      </p:sp>
    </p:spTree>
    <p:extLst>
      <p:ext uri="{BB962C8B-B14F-4D97-AF65-F5344CB8AC3E}">
        <p14:creationId xmlns:p14="http://schemas.microsoft.com/office/powerpoint/2010/main" val="18890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14E6-7498-1BC5-F69A-3193B6B2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09" y="495302"/>
            <a:ext cx="9875520" cy="1066799"/>
          </a:xfrm>
        </p:spPr>
        <p:txBody>
          <a:bodyPr/>
          <a:lstStyle/>
          <a:p>
            <a:r>
              <a:rPr lang="en-GB" dirty="0"/>
              <a:t>Type of Accommodation Used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695820-9E65-9B9E-C5CF-E5E3815CE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512236"/>
              </p:ext>
            </p:extLst>
          </p:nvPr>
        </p:nvGraphicFramePr>
        <p:xfrm>
          <a:off x="3949148" y="1676401"/>
          <a:ext cx="7188754" cy="408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634A76-E131-0943-98B1-A32049619003}"/>
              </a:ext>
            </a:extLst>
          </p:cNvPr>
          <p:cNvSpPr txBox="1">
            <a:spLocks/>
          </p:cNvSpPr>
          <p:nvPr/>
        </p:nvSpPr>
        <p:spPr>
          <a:xfrm>
            <a:off x="558801" y="1921932"/>
            <a:ext cx="3039532" cy="225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larger share of students utilised accommodation not provided by the school.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27.5% stayed in a hostel, residence or guesthouse.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18.3% of students stayed with a host family while 17.7% used hotel accommodation.</a:t>
            </a:r>
          </a:p>
          <a:p>
            <a:pPr marL="114300" indent="0">
              <a:buFont typeface="Corbel" pitchFamily="34" charset="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E13E9AC-AC90-41CD-D054-8ADE1379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pic>
        <p:nvPicPr>
          <p:cNvPr id="1026" name="Picture 2" descr="Student.com Global Trends Report 2021 – Student Accommodation Insights and  Analysis">
            <a:extLst>
              <a:ext uri="{FF2B5EF4-FFF2-40B4-BE49-F238E27FC236}">
                <a16:creationId xmlns:a16="http://schemas.microsoft.com/office/drawing/2014/main" id="{ED645267-DF07-3DE4-2EEE-7AAF1323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28836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7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6FF3-043D-4002-A357-9E0485AD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19872"/>
            <a:ext cx="9875520" cy="1024467"/>
          </a:xfrm>
        </p:spPr>
        <p:txBody>
          <a:bodyPr>
            <a:normAutofit/>
          </a:bodyPr>
          <a:lstStyle/>
          <a:p>
            <a:r>
              <a:rPr lang="en-GB" sz="4000" dirty="0"/>
              <a:t>Student Population by Gender and Age Group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20AE31-799B-76D4-ABC8-9EB58D343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531620"/>
              </p:ext>
            </p:extLst>
          </p:nvPr>
        </p:nvGraphicFramePr>
        <p:xfrm>
          <a:off x="723439" y="1634067"/>
          <a:ext cx="5243724" cy="416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AA393-AD76-3065-658B-C80BB43F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TEFL Year 2022</a:t>
            </a:r>
          </a:p>
        </p:txBody>
      </p:sp>
      <p:pic>
        <p:nvPicPr>
          <p:cNvPr id="8" name="Picture 2" descr="Image result for male icon">
            <a:extLst>
              <a:ext uri="{FF2B5EF4-FFF2-40B4-BE49-F238E27FC236}">
                <a16:creationId xmlns:a16="http://schemas.microsoft.com/office/drawing/2014/main" id="{C7DC7A9B-A267-A56C-E359-89294BA0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68" y="1757446"/>
            <a:ext cx="668336" cy="9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emale icon">
            <a:extLst>
              <a:ext uri="{FF2B5EF4-FFF2-40B4-BE49-F238E27FC236}">
                <a16:creationId xmlns:a16="http://schemas.microsoft.com/office/drawing/2014/main" id="{659DB969-E4BF-684D-96BD-2C691D47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88" y="1741790"/>
            <a:ext cx="4572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614B3-5B8F-1B0E-7B66-B6B2A70C98A3}"/>
              </a:ext>
            </a:extLst>
          </p:cNvPr>
          <p:cNvSpPr txBox="1"/>
          <p:nvPr/>
        </p:nvSpPr>
        <p:spPr>
          <a:xfrm>
            <a:off x="7980588" y="2710406"/>
            <a:ext cx="864096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37.7%</a:t>
            </a:r>
            <a:endParaRPr lang="en-IE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2E1E9-0A60-5B42-ADDD-F96D630508CF}"/>
              </a:ext>
            </a:extLst>
          </p:cNvPr>
          <p:cNvSpPr txBox="1"/>
          <p:nvPr/>
        </p:nvSpPr>
        <p:spPr>
          <a:xfrm>
            <a:off x="8973474" y="2701519"/>
            <a:ext cx="864096" cy="276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62.3%</a:t>
            </a:r>
            <a:endParaRPr lang="en-IE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FEB5F-9E69-6E09-BB32-3EFB8BCC1E0F}"/>
              </a:ext>
            </a:extLst>
          </p:cNvPr>
          <p:cNvSpPr txBox="1"/>
          <p:nvPr/>
        </p:nvSpPr>
        <p:spPr>
          <a:xfrm>
            <a:off x="6224839" y="3347147"/>
            <a:ext cx="53428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Female students outnumber males and accounted for 62.3% of the entire student population. Female dominance is prevalent across all age categories.</a:t>
            </a: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largest share of students were 15 years or under at 24.1%, closely followed by the 18 to 25 age bracket at 23.7%. </a:t>
            </a:r>
          </a:p>
        </p:txBody>
      </p:sp>
    </p:spTree>
    <p:extLst>
      <p:ext uri="{BB962C8B-B14F-4D97-AF65-F5344CB8AC3E}">
        <p14:creationId xmlns:p14="http://schemas.microsoft.com/office/powerpoint/2010/main" val="418078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6FF3-043D-4002-A357-9E0485AD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73" y="428271"/>
            <a:ext cx="9875520" cy="1024467"/>
          </a:xfrm>
        </p:spPr>
        <p:txBody>
          <a:bodyPr>
            <a:normAutofit/>
          </a:bodyPr>
          <a:lstStyle/>
          <a:p>
            <a:r>
              <a:rPr lang="en-GB" dirty="0"/>
              <a:t>Age Group of Main Source Markets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AA393-AD76-3065-658B-C80BB43F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TEFL Year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FEB5F-9E69-6E09-BB32-3EFB8BCC1E0F}"/>
              </a:ext>
            </a:extLst>
          </p:cNvPr>
          <p:cNvSpPr txBox="1"/>
          <p:nvPr/>
        </p:nvSpPr>
        <p:spPr>
          <a:xfrm>
            <a:off x="7526867" y="2121632"/>
            <a:ext cx="3632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Out of the top source TEFL markets, the larger share of Italians, Austrians, French, German, Polish and Czech Republicans were 15 years or under.</a:t>
            </a: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3 out of 5 Japanese, were between 18 to 25 years of age.</a:t>
            </a: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larger share of students from Colombia and Brazil, were between 26 and 35 years.</a:t>
            </a: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DD8047"/>
              </a:buClr>
              <a:buSzPct val="60000"/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F5001A2-FF6E-A220-8951-00E27ED29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075884"/>
              </p:ext>
            </p:extLst>
          </p:nvPr>
        </p:nvGraphicFramePr>
        <p:xfrm>
          <a:off x="728133" y="1585861"/>
          <a:ext cx="6798734" cy="447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7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F61C-1338-463F-1381-5D0E95BA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31800"/>
            <a:ext cx="9875520" cy="1089658"/>
          </a:xfrm>
        </p:spPr>
        <p:txBody>
          <a:bodyPr/>
          <a:lstStyle/>
          <a:p>
            <a:r>
              <a:rPr lang="en-GB" dirty="0"/>
              <a:t>Type of Employment in ELT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F6AB-C010-899D-FBEA-54946DB6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521458"/>
            <a:ext cx="10871200" cy="1501142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2022, teaching and non-teaching staff in ELT schools numbered 1,129, of which 54.7% were teaching staff and 45.3% were non-teaching staff.</a:t>
            </a:r>
          </a:p>
          <a:p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majority of teaching staff (54%) were casual workers compared; the larger share of non-teaching staff (66%) were full-timers.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ADA00-B159-80EC-69D3-3DD73E32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EC0762-21A6-9335-8C4F-08C373440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12309"/>
              </p:ext>
            </p:extLst>
          </p:nvPr>
        </p:nvGraphicFramePr>
        <p:xfrm>
          <a:off x="804332" y="3022600"/>
          <a:ext cx="5401733" cy="314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1A0A21B-0F37-8DBF-638D-E2F6D6EDF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655794"/>
              </p:ext>
            </p:extLst>
          </p:nvPr>
        </p:nvGraphicFramePr>
        <p:xfrm>
          <a:off x="7001933" y="3217333"/>
          <a:ext cx="4013200" cy="23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49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C0F79-6D41-D3A1-FA7A-830775BE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058333"/>
          </a:xfrm>
        </p:spPr>
        <p:txBody>
          <a:bodyPr>
            <a:norm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Summary of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014A-5C6E-C00C-DF23-1C7ED6B9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1959744"/>
            <a:ext cx="7649536" cy="4110856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2022, foreign students attending English language courses at local licensed English Language Teaching (ELT) schools amounted to 56,675, marking an increase of 28,822 over 2021.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307 students followed courses remotely, equivalent to 0.5% out of total students.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largest share of students attending local licensed English Language Teaching (ELT) schools in Malta came from Italy (16.3 per cent), followed by France (13.1 per cent).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most popular course uptake in local licensed ELT schools was Intensive English at 69.4 per cent.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Foreign students enrolled in local licensed ELT schools accounted for 246,314 student weeks.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2022, staff employed in local licensed ELT schools numbered 1,129, the majority being teaching/academic staff (54.7 per cent).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ach English Abroad With A TEFL Certification | American English TEFL">
            <a:extLst>
              <a:ext uri="{FF2B5EF4-FFF2-40B4-BE49-F238E27FC236}">
                <a16:creationId xmlns:a16="http://schemas.microsoft.com/office/drawing/2014/main" id="{67DA67E7-0F0F-A977-A13C-C6E8BDFC8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r="22577" b="1"/>
          <a:stretch/>
        </p:blipFill>
        <p:spPr bwMode="auto">
          <a:xfrm>
            <a:off x="8479587" y="1265721"/>
            <a:ext cx="2939399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C7737-A2A8-AF87-C1F3-E10B8667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TEFL Year 2022</a:t>
            </a:r>
          </a:p>
        </p:txBody>
      </p:sp>
    </p:spTree>
    <p:extLst>
      <p:ext uri="{BB962C8B-B14F-4D97-AF65-F5344CB8AC3E}">
        <p14:creationId xmlns:p14="http://schemas.microsoft.com/office/powerpoint/2010/main" val="1817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4902-E7C1-DE94-E6CC-47086760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30" y="440266"/>
            <a:ext cx="9875520" cy="1356360"/>
          </a:xfrm>
        </p:spPr>
        <p:txBody>
          <a:bodyPr>
            <a:norm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Total Foreign Students 2012-2022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0BE4-C80D-BB78-CBD5-F7C17C80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79" y="1689186"/>
            <a:ext cx="9872871" cy="4038600"/>
          </a:xfrm>
        </p:spPr>
        <p:txBody>
          <a:bodyPr/>
          <a:lstStyle/>
          <a:p>
            <a:pPr marL="285750" indent="-285750" algn="just">
              <a:buClr>
                <a:srgbClr val="DD8047"/>
              </a:buClr>
              <a:buSzPct val="600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2022, foreign students following courses at local licensed English Language Teaching (ELT) schools amounted to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56,675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 increase of 28,822 students or 103.5% over 2021 and reaching 65% of 2019 figures.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60D9DC-1FEB-4684-9A43-E997CD20F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88702"/>
              </p:ext>
            </p:extLst>
          </p:nvPr>
        </p:nvGraphicFramePr>
        <p:xfrm>
          <a:off x="1841498" y="2931459"/>
          <a:ext cx="8119534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3DCD1-C060-8EBC-2D85-A13832B2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697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DF5F-5093-22EB-AB7A-8CAAD45F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516466"/>
            <a:ext cx="9875520" cy="1134532"/>
          </a:xfrm>
        </p:spPr>
        <p:txBody>
          <a:bodyPr>
            <a:norm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Top Source Markets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2ED4FF-0BF8-33A1-E5EB-3D40E6E2D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402027"/>
              </p:ext>
            </p:extLst>
          </p:nvPr>
        </p:nvGraphicFramePr>
        <p:xfrm>
          <a:off x="1173480" y="1669484"/>
          <a:ext cx="6427684" cy="450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1A9E281-1F45-ABA5-5DF3-7A0AC7F4F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506551"/>
              </p:ext>
            </p:extLst>
          </p:nvPr>
        </p:nvGraphicFramePr>
        <p:xfrm>
          <a:off x="7505491" y="1947299"/>
          <a:ext cx="3628176" cy="414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37311-B69B-59F1-5BD5-3D1FFC30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31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DF5F-5093-22EB-AB7A-8CAAD45F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75734"/>
            <a:ext cx="10507133" cy="1176867"/>
          </a:xfrm>
        </p:spPr>
        <p:txBody>
          <a:bodyPr>
            <a:norm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Timeseries of Top EL Source Markets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34EC5B-CDA6-B5B7-294B-E626B5A33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49417"/>
              </p:ext>
            </p:extLst>
          </p:nvPr>
        </p:nvGraphicFramePr>
        <p:xfrm>
          <a:off x="1464906" y="1953830"/>
          <a:ext cx="8817431" cy="38031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9214">
                  <a:extLst>
                    <a:ext uri="{9D8B030D-6E8A-4147-A177-3AD203B41FA5}">
                      <a16:colId xmlns:a16="http://schemas.microsoft.com/office/drawing/2014/main" val="2684235121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02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18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075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Timeseries of Foreign Students Following Courses in Local Licensed ELT Schools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178316"/>
                  </a:ext>
                </a:extLst>
              </a:tr>
              <a:tr h="4137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Abs. Change 2022/2021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 2022/2021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 2022/2019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-49.6%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0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Poland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Colombia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225.8%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-17.3%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Japan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 marL="2286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-41.2%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Brazil</a:t>
                      </a:r>
                    </a:p>
                  </a:txBody>
                  <a:tcPr marL="2286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1247.1%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-58.2%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87,190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87,112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83,610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56,675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-32.2%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5A324-62FC-E1F1-F5CF-CB1BA48A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689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755A-8460-88CD-F4C7-138F2760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23" y="515620"/>
            <a:ext cx="11060410" cy="949113"/>
          </a:xfrm>
        </p:spPr>
        <p:txBody>
          <a:bodyPr>
            <a:no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TEFL Students’ Share Out of Inbound Tourists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99D2CD-8F70-80F0-FE98-C0FA3DB43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0210"/>
              </p:ext>
            </p:extLst>
          </p:nvPr>
        </p:nvGraphicFramePr>
        <p:xfrm>
          <a:off x="5257800" y="1634067"/>
          <a:ext cx="5791200" cy="45493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26">
                  <a:extLst>
                    <a:ext uri="{9D8B030D-6E8A-4147-A177-3AD203B41FA5}">
                      <a16:colId xmlns:a16="http://schemas.microsoft.com/office/drawing/2014/main" val="3694888594"/>
                    </a:ext>
                  </a:extLst>
                </a:gridCol>
                <a:gridCol w="1425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 Main source markets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Students</a:t>
                      </a:r>
                    </a:p>
                    <a:p>
                      <a:pPr algn="ctr" fontAlgn="ctr"/>
                      <a:r>
                        <a:rPr lang="en-US" sz="11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2022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Inbound Tourists</a:t>
                      </a:r>
                    </a:p>
                    <a:p>
                      <a:pPr algn="ctr" fontAlgn="ctr"/>
                      <a:r>
                        <a:rPr lang="en-US" sz="11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2022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of Students per incoming tourists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398,198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258,372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169,445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Poland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143,229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3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Colombia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Japan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Brazil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7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Turkey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5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Switzerland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South Korea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716462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Hungary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082937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Slovakia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5689715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Russia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3826381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Belgium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194842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8420888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56,675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2,286,597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460710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F73C0-208A-1DEE-7C9B-F528EBB2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8" y="1933787"/>
            <a:ext cx="3445932" cy="3501813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studying English as a foreign language in Malta accounted for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2.5% of total inbound tourists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visiting Malta in year 2022.</a:t>
            </a:r>
          </a:p>
          <a:p>
            <a:pPr marL="101600" indent="0"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" indent="0"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tourists from Colombia and Japan were English Language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1CA96-F152-534B-EFB7-ABC09B1278F2}"/>
              </a:ext>
            </a:extLst>
          </p:cNvPr>
          <p:cNvSpPr txBox="1"/>
          <p:nvPr/>
        </p:nvSpPr>
        <p:spPr>
          <a:xfrm>
            <a:off x="2506133" y="5604933"/>
            <a:ext cx="2592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dirty="0">
                <a:latin typeface="Calibri" panose="020F0502020204030204" pitchFamily="34" charset="0"/>
                <a:cs typeface="Calibri" panose="020F0502020204030204" pitchFamily="34" charset="0"/>
              </a:rPr>
              <a:t>Note: EL students are based on Country of Citizenship’ of students.  Inbound tourists are based on the tourists’ Country of Residence.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47CF-0786-B378-5D67-E460AB3A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962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6C60-D517-445E-CCBF-212B725B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82600"/>
            <a:ext cx="10938933" cy="1219200"/>
          </a:xfrm>
        </p:spPr>
        <p:txBody>
          <a:bodyPr>
            <a:norm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Seasonality of Foreign Students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BBCCFF-8686-A292-FC72-C9422FBD3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85963"/>
              </p:ext>
            </p:extLst>
          </p:nvPr>
        </p:nvGraphicFramePr>
        <p:xfrm>
          <a:off x="1363133" y="1561840"/>
          <a:ext cx="9050867" cy="392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BAF9AB-4532-EB30-2298-C5ACAF194D15}"/>
              </a:ext>
            </a:extLst>
          </p:cNvPr>
          <p:cNvSpPr txBox="1"/>
          <p:nvPr/>
        </p:nvSpPr>
        <p:spPr>
          <a:xfrm>
            <a:off x="1778000" y="5481908"/>
            <a:ext cx="8952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continued to be the busiest month for local licensed ELT schools, accounting for 21.6% of the total (excluding students who followed a course online).  This was followed by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the month of August at 17.1%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FE43-8816-103D-6256-99023D6A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591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ACF1-DA75-1E84-4652-286022D1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83" y="449383"/>
            <a:ext cx="9875520" cy="1064073"/>
          </a:xfrm>
        </p:spPr>
        <p:txBody>
          <a:bodyPr>
            <a:no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Student Weeks by Age and by Gender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E581ED-A96C-30EB-A232-AAEF71B3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83" y="1585896"/>
            <a:ext cx="10429172" cy="1218219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2022, the total number of student weeks  amounted to 246,314 weeks. 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average number of student weeks stood at 4.3 weeks.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aged 26 to 35 years had the highest average length of stay at 8.1 weeks.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75575B-2700-3CBD-46D1-6903DC914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28653"/>
              </p:ext>
            </p:extLst>
          </p:nvPr>
        </p:nvGraphicFramePr>
        <p:xfrm>
          <a:off x="974740" y="2930263"/>
          <a:ext cx="6527073" cy="24908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52436">
                  <a:extLst>
                    <a:ext uri="{9D8B030D-6E8A-4147-A177-3AD203B41FA5}">
                      <a16:colId xmlns:a16="http://schemas.microsoft.com/office/drawing/2014/main" val="1158287748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8973399"/>
                    </a:ext>
                  </a:extLst>
                </a:gridCol>
                <a:gridCol w="830424">
                  <a:extLst>
                    <a:ext uri="{9D8B030D-6E8A-4147-A177-3AD203B41FA5}">
                      <a16:colId xmlns:a16="http://schemas.microsoft.com/office/drawing/2014/main" val="4189603540"/>
                    </a:ext>
                  </a:extLst>
                </a:gridCol>
                <a:gridCol w="597160">
                  <a:extLst>
                    <a:ext uri="{9D8B030D-6E8A-4147-A177-3AD203B41FA5}">
                      <a16:colId xmlns:a16="http://schemas.microsoft.com/office/drawing/2014/main" val="1005217069"/>
                    </a:ext>
                  </a:extLst>
                </a:gridCol>
                <a:gridCol w="677607">
                  <a:extLst>
                    <a:ext uri="{9D8B030D-6E8A-4147-A177-3AD203B41FA5}">
                      <a16:colId xmlns:a16="http://schemas.microsoft.com/office/drawing/2014/main" val="3568362646"/>
                    </a:ext>
                  </a:extLst>
                </a:gridCol>
                <a:gridCol w="595225">
                  <a:extLst>
                    <a:ext uri="{9D8B030D-6E8A-4147-A177-3AD203B41FA5}">
                      <a16:colId xmlns:a16="http://schemas.microsoft.com/office/drawing/2014/main" val="2208174252"/>
                    </a:ext>
                  </a:extLst>
                </a:gridCol>
                <a:gridCol w="595225">
                  <a:extLst>
                    <a:ext uri="{9D8B030D-6E8A-4147-A177-3AD203B41FA5}">
                      <a16:colId xmlns:a16="http://schemas.microsoft.com/office/drawing/2014/main" val="1417896693"/>
                    </a:ext>
                  </a:extLst>
                </a:gridCol>
                <a:gridCol w="595225">
                  <a:extLst>
                    <a:ext uri="{9D8B030D-6E8A-4147-A177-3AD203B41FA5}">
                      <a16:colId xmlns:a16="http://schemas.microsoft.com/office/drawing/2014/main" val="223530219"/>
                    </a:ext>
                  </a:extLst>
                </a:gridCol>
              </a:tblGrid>
              <a:tr h="771336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Category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and under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16-17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18-25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26-35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36-49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and over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50383"/>
                  </a:ext>
                </a:extLst>
              </a:tr>
              <a:tr h="528893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weeks*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62,661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246,314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334210"/>
                  </a:ext>
                </a:extLst>
              </a:tr>
              <a:tr h="485418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Students*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56,675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60597"/>
                  </a:ext>
                </a:extLst>
              </a:tr>
              <a:tr h="705176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number of student weeks by age group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3553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B7AB306-8260-A302-0182-288163D8DA37}"/>
              </a:ext>
            </a:extLst>
          </p:cNvPr>
          <p:cNvSpPr/>
          <p:nvPr/>
        </p:nvSpPr>
        <p:spPr>
          <a:xfrm>
            <a:off x="926183" y="5636064"/>
            <a:ext cx="6254751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*Both the figures of ‘students weeks’ and ‘students’ include ‘remote learning’.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24A92E-8BF9-DFEA-87A5-22C09AC4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94365"/>
              </p:ext>
            </p:extLst>
          </p:nvPr>
        </p:nvGraphicFramePr>
        <p:xfrm>
          <a:off x="7623108" y="2930262"/>
          <a:ext cx="3750908" cy="249082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87588">
                  <a:extLst>
                    <a:ext uri="{9D8B030D-6E8A-4147-A177-3AD203B41FA5}">
                      <a16:colId xmlns:a16="http://schemas.microsoft.com/office/drawing/2014/main" val="2588920501"/>
                    </a:ext>
                  </a:extLst>
                </a:gridCol>
                <a:gridCol w="754440">
                  <a:extLst>
                    <a:ext uri="{9D8B030D-6E8A-4147-A177-3AD203B41FA5}">
                      <a16:colId xmlns:a16="http://schemas.microsoft.com/office/drawing/2014/main" val="3794008374"/>
                    </a:ext>
                  </a:extLst>
                </a:gridCol>
                <a:gridCol w="754440">
                  <a:extLst>
                    <a:ext uri="{9D8B030D-6E8A-4147-A177-3AD203B41FA5}">
                      <a16:colId xmlns:a16="http://schemas.microsoft.com/office/drawing/2014/main" val="867575270"/>
                    </a:ext>
                  </a:extLst>
                </a:gridCol>
                <a:gridCol w="754440">
                  <a:extLst>
                    <a:ext uri="{9D8B030D-6E8A-4147-A177-3AD203B41FA5}">
                      <a16:colId xmlns:a16="http://schemas.microsoft.com/office/drawing/2014/main" val="2949355128"/>
                    </a:ext>
                  </a:extLst>
                </a:gridCol>
              </a:tblGrid>
              <a:tr h="76439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 Weeks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length of stay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53989"/>
                  </a:ext>
                </a:extLst>
              </a:tr>
              <a:tr h="530880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(excluding remote learning)</a:t>
                      </a:r>
                      <a:endParaRPr lang="en-GB" sz="1200" b="0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56,368</a:t>
                      </a:r>
                      <a:endParaRPr lang="en-GB" sz="1200" b="0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244,509</a:t>
                      </a:r>
                      <a:endParaRPr lang="en-GB" sz="1200" b="0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  <a:endParaRPr lang="en-GB" sz="1200" b="0" i="0" u="none" strike="noStrike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5185453"/>
                  </a:ext>
                </a:extLst>
              </a:tr>
              <a:tr h="485890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Remote learning</a:t>
                      </a:r>
                      <a:endParaRPr lang="en-GB" sz="1200" b="0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307</a:t>
                      </a:r>
                      <a:endParaRPr lang="en-GB" sz="1200" b="0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1,805</a:t>
                      </a:r>
                      <a:endParaRPr lang="en-GB" sz="1200" b="0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</a:t>
                      </a:r>
                      <a:endParaRPr lang="en-GB" sz="1200" b="0" i="0" u="none" strike="noStrike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284973"/>
                  </a:ext>
                </a:extLst>
              </a:tr>
              <a:tr h="709661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(including remote learning)</a:t>
                      </a:r>
                      <a:endParaRPr lang="en-GB" sz="1200" b="1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56,675</a:t>
                      </a:r>
                      <a:endParaRPr lang="en-GB" sz="1200" b="1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246,314</a:t>
                      </a:r>
                      <a:endParaRPr lang="en-GB" sz="1200" b="1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  <a:endParaRPr lang="en-GB" sz="1200" b="1" i="0" u="none" strike="noStrike" dirty="0">
                        <a:solidFill>
                          <a:srgbClr val="2C34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447026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194FAD4-C86C-3A1A-3837-2B2F8549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16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5675-CA3F-D5CE-FD48-3153AA67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92" y="489391"/>
            <a:ext cx="10750594" cy="1097595"/>
          </a:xfrm>
        </p:spPr>
        <p:txBody>
          <a:bodyPr>
            <a:noAutofit/>
          </a:bodyPr>
          <a:lstStyle/>
          <a:p>
            <a:r>
              <a:rPr lang="en-GB" spc="-2" dirty="0">
                <a:latin typeface="+mn-lt"/>
                <a:cs typeface="MV Boli" panose="02000500030200090000" pitchFamily="2" charset="0"/>
              </a:rPr>
              <a:t>Average Number of Student Weeks by Market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767A537-B474-2C45-B7F4-429C31223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65406"/>
              </p:ext>
            </p:extLst>
          </p:nvPr>
        </p:nvGraphicFramePr>
        <p:xfrm>
          <a:off x="967273" y="2388636"/>
          <a:ext cx="9906000" cy="380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6FCC46-D0BB-4396-983E-759CB4A26F87}"/>
              </a:ext>
            </a:extLst>
          </p:cNvPr>
          <p:cNvSpPr txBox="1">
            <a:spLocks/>
          </p:cNvSpPr>
          <p:nvPr/>
        </p:nvSpPr>
        <p:spPr>
          <a:xfrm>
            <a:off x="881414" y="1667488"/>
            <a:ext cx="10429172" cy="56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rgbClr val="DD8047"/>
              </a:buClr>
              <a:buSzPct val="60000"/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an average of 14.5 weeks, students from Colombia recorded the highest number of student weeks per student, followed by South Korean students at 13.3 weeks.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9D5C5A-5DC4-65B0-66A8-25F61838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TEFL Year 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14818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2869</TotalTime>
  <Words>1305</Words>
  <Application>Microsoft Office PowerPoint</Application>
  <PresentationFormat>Widescreen</PresentationFormat>
  <Paragraphs>350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Symbol</vt:lpstr>
      <vt:lpstr>Basis</vt:lpstr>
      <vt:lpstr>PowerPoint Presentation</vt:lpstr>
      <vt:lpstr>Summary of Performance</vt:lpstr>
      <vt:lpstr>Total Foreign Students 2012-2022</vt:lpstr>
      <vt:lpstr>Top Source Markets</vt:lpstr>
      <vt:lpstr>Timeseries of Top EL Source Markets</vt:lpstr>
      <vt:lpstr>TEFL Students’ Share Out of Inbound Tourists</vt:lpstr>
      <vt:lpstr>Seasonality of Foreign Students</vt:lpstr>
      <vt:lpstr>Student Weeks by Age and by Gender</vt:lpstr>
      <vt:lpstr>Average Number of Student Weeks by Market</vt:lpstr>
      <vt:lpstr>Type of Course Followed</vt:lpstr>
      <vt:lpstr>Type of Course Followed of Main Markets</vt:lpstr>
      <vt:lpstr>Type of Accommodation Used</vt:lpstr>
      <vt:lpstr>Student Population by Gender and Age Group</vt:lpstr>
      <vt:lpstr>Age Group of Main Source Markets</vt:lpstr>
      <vt:lpstr>Type of Employment in ELT Schools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Tourism Performance</dc:title>
  <dc:creator>Briffa Said Claire at MTA</dc:creator>
  <cp:lastModifiedBy>Briffa Said Claire at MTA</cp:lastModifiedBy>
  <cp:revision>201</cp:revision>
  <dcterms:created xsi:type="dcterms:W3CDTF">2022-09-12T10:05:34Z</dcterms:created>
  <dcterms:modified xsi:type="dcterms:W3CDTF">2023-05-25T09:07:55Z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